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tags/tag12.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tags/tag16.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696" r:id="rId6"/>
    <p:sldMasterId id="2147483719" r:id="rId7"/>
    <p:sldMasterId id="2147483769" r:id="rId8"/>
    <p:sldMasterId id="2147483797" r:id="rId9"/>
    <p:sldMasterId id="2147483826" r:id="rId10"/>
    <p:sldMasterId id="2147483839" r:id="rId11"/>
    <p:sldMasterId id="2147483876" r:id="rId12"/>
    <p:sldMasterId id="2147483902" r:id="rId13"/>
    <p:sldMasterId id="2147483942" r:id="rId14"/>
    <p:sldMasterId id="2147483962" r:id="rId15"/>
  </p:sldMasterIdLst>
  <p:notesMasterIdLst>
    <p:notesMasterId r:id="rId33"/>
  </p:notesMasterIdLst>
  <p:handoutMasterIdLst>
    <p:handoutMasterId r:id="rId34"/>
  </p:handoutMasterIdLst>
  <p:sldIdLst>
    <p:sldId id="270" r:id="rId16"/>
    <p:sldId id="524" r:id="rId17"/>
    <p:sldId id="480" r:id="rId18"/>
    <p:sldId id="485" r:id="rId19"/>
    <p:sldId id="563" r:id="rId20"/>
    <p:sldId id="564" r:id="rId21"/>
    <p:sldId id="565" r:id="rId22"/>
    <p:sldId id="566" r:id="rId23"/>
    <p:sldId id="567" r:id="rId24"/>
    <p:sldId id="568" r:id="rId25"/>
    <p:sldId id="569" r:id="rId26"/>
    <p:sldId id="571" r:id="rId27"/>
    <p:sldId id="570" r:id="rId28"/>
    <p:sldId id="574" r:id="rId29"/>
    <p:sldId id="573" r:id="rId30"/>
    <p:sldId id="576" r:id="rId31"/>
    <p:sldId id="55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336600"/>
    <a:srgbClr val="AFE5FD"/>
    <a:srgbClr val="0072C6"/>
    <a:srgbClr val="FFFF81"/>
    <a:srgbClr val="FFFFFF"/>
    <a:srgbClr val="FFFF00"/>
    <a:srgbClr val="FF9933"/>
    <a:srgbClr val="58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89" autoAdjust="0"/>
    <p:restoredTop sz="93049" autoAdjust="0"/>
  </p:normalViewPr>
  <p:slideViewPr>
    <p:cSldViewPr snapToGrid="0">
      <p:cViewPr varScale="1">
        <p:scale>
          <a:sx n="61" d="100"/>
          <a:sy n="61" d="100"/>
        </p:scale>
        <p:origin x="783" y="27"/>
      </p:cViewPr>
      <p:guideLst/>
    </p:cSldViewPr>
  </p:slideViewPr>
  <p:notesTextViewPr>
    <p:cViewPr>
      <p:scale>
        <a:sx n="125" d="100"/>
        <a:sy n="125" d="100"/>
      </p:scale>
      <p:origin x="0" y="0"/>
    </p:cViewPr>
  </p:notesTextViewPr>
  <p:sorterViewPr>
    <p:cViewPr>
      <p:scale>
        <a:sx n="100" d="100"/>
        <a:sy n="100" d="100"/>
      </p:scale>
      <p:origin x="0" y="-1468"/>
    </p:cViewPr>
  </p:sorterViewPr>
  <p:notesViewPr>
    <p:cSldViewPr snapToGrid="0">
      <p:cViewPr varScale="1">
        <p:scale>
          <a:sx n="70" d="100"/>
          <a:sy n="70" d="100"/>
        </p:scale>
        <p:origin x="270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8ABB56-5163-4BA8-91D8-049DBB98F159}" type="datetimeFigureOut">
              <a:rPr lang="en-US" smtClean="0"/>
              <a:t>6/16/2017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9752DB-8950-422C-AA25-7A7A86730C18}" type="slidenum">
              <a:rPr lang="en-US" smtClean="0"/>
              <a:t>‹#›</a:t>
            </a:fld>
            <a:endParaRPr lang="en-US"/>
          </a:p>
        </p:txBody>
      </p:sp>
    </p:spTree>
    <p:extLst>
      <p:ext uri="{BB962C8B-B14F-4D97-AF65-F5344CB8AC3E}">
        <p14:creationId xmlns:p14="http://schemas.microsoft.com/office/powerpoint/2010/main" val="3545160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66D0C-6AE5-47FB-BDAA-72FA7B1BDEDE}" type="datetimeFigureOut">
              <a:rPr lang="en-US" smtClean="0"/>
              <a:t>6/16/2017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206E8-6CA3-4263-A951-AE509195533D}" type="slidenum">
              <a:rPr lang="en-US" smtClean="0"/>
              <a:t>‹#›</a:t>
            </a:fld>
            <a:endParaRPr lang="en-US"/>
          </a:p>
        </p:txBody>
      </p:sp>
    </p:spTree>
    <p:extLst>
      <p:ext uri="{BB962C8B-B14F-4D97-AF65-F5344CB8AC3E}">
        <p14:creationId xmlns:p14="http://schemas.microsoft.com/office/powerpoint/2010/main" val="1849495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a:t>
            </a:fld>
            <a:endParaRPr lang="en-US"/>
          </a:p>
        </p:txBody>
      </p:sp>
    </p:spTree>
    <p:extLst>
      <p:ext uri="{BB962C8B-B14F-4D97-AF65-F5344CB8AC3E}">
        <p14:creationId xmlns:p14="http://schemas.microsoft.com/office/powerpoint/2010/main" val="2027762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10</a:t>
            </a:fld>
            <a:endParaRPr lang="en-US"/>
          </a:p>
        </p:txBody>
      </p:sp>
    </p:spTree>
    <p:extLst>
      <p:ext uri="{BB962C8B-B14F-4D97-AF65-F5344CB8AC3E}">
        <p14:creationId xmlns:p14="http://schemas.microsoft.com/office/powerpoint/2010/main" val="101098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11</a:t>
            </a:fld>
            <a:endParaRPr lang="en-US"/>
          </a:p>
        </p:txBody>
      </p:sp>
    </p:spTree>
    <p:extLst>
      <p:ext uri="{BB962C8B-B14F-4D97-AF65-F5344CB8AC3E}">
        <p14:creationId xmlns:p14="http://schemas.microsoft.com/office/powerpoint/2010/main" val="3969732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12</a:t>
            </a:fld>
            <a:endParaRPr lang="en-US"/>
          </a:p>
        </p:txBody>
      </p:sp>
    </p:spTree>
    <p:extLst>
      <p:ext uri="{BB962C8B-B14F-4D97-AF65-F5344CB8AC3E}">
        <p14:creationId xmlns:p14="http://schemas.microsoft.com/office/powerpoint/2010/main" val="304377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13</a:t>
            </a:fld>
            <a:endParaRPr lang="en-US"/>
          </a:p>
        </p:txBody>
      </p:sp>
    </p:spTree>
    <p:extLst>
      <p:ext uri="{BB962C8B-B14F-4D97-AF65-F5344CB8AC3E}">
        <p14:creationId xmlns:p14="http://schemas.microsoft.com/office/powerpoint/2010/main" val="572883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14</a:t>
            </a:fld>
            <a:endParaRPr lang="en-US"/>
          </a:p>
        </p:txBody>
      </p:sp>
    </p:spTree>
    <p:extLst>
      <p:ext uri="{BB962C8B-B14F-4D97-AF65-F5344CB8AC3E}">
        <p14:creationId xmlns:p14="http://schemas.microsoft.com/office/powerpoint/2010/main" val="2642705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15</a:t>
            </a:fld>
            <a:endParaRPr lang="en-US"/>
          </a:p>
        </p:txBody>
      </p:sp>
    </p:spTree>
    <p:extLst>
      <p:ext uri="{BB962C8B-B14F-4D97-AF65-F5344CB8AC3E}">
        <p14:creationId xmlns:p14="http://schemas.microsoft.com/office/powerpoint/2010/main" val="1028054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16</a:t>
            </a:fld>
            <a:endParaRPr lang="en-US"/>
          </a:p>
        </p:txBody>
      </p:sp>
    </p:spTree>
    <p:extLst>
      <p:ext uri="{BB962C8B-B14F-4D97-AF65-F5344CB8AC3E}">
        <p14:creationId xmlns:p14="http://schemas.microsoft.com/office/powerpoint/2010/main" val="3686377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74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a:t>
            </a:fld>
            <a:endParaRPr lang="en-US"/>
          </a:p>
        </p:txBody>
      </p:sp>
    </p:spTree>
    <p:extLst>
      <p:ext uri="{BB962C8B-B14F-4D97-AF65-F5344CB8AC3E}">
        <p14:creationId xmlns:p14="http://schemas.microsoft.com/office/powerpoint/2010/main" val="126628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65179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a:t>
            </a:fld>
            <a:endParaRPr lang="en-US"/>
          </a:p>
        </p:txBody>
      </p:sp>
    </p:spTree>
    <p:extLst>
      <p:ext uri="{BB962C8B-B14F-4D97-AF65-F5344CB8AC3E}">
        <p14:creationId xmlns:p14="http://schemas.microsoft.com/office/powerpoint/2010/main" val="1802557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a:t>
            </a:fld>
            <a:endParaRPr lang="en-US"/>
          </a:p>
        </p:txBody>
      </p:sp>
    </p:spTree>
    <p:extLst>
      <p:ext uri="{BB962C8B-B14F-4D97-AF65-F5344CB8AC3E}">
        <p14:creationId xmlns:p14="http://schemas.microsoft.com/office/powerpoint/2010/main" val="851974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a:t>
            </a:fld>
            <a:endParaRPr lang="en-US"/>
          </a:p>
        </p:txBody>
      </p:sp>
    </p:spTree>
    <p:extLst>
      <p:ext uri="{BB962C8B-B14F-4D97-AF65-F5344CB8AC3E}">
        <p14:creationId xmlns:p14="http://schemas.microsoft.com/office/powerpoint/2010/main" val="1858234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a:t>
            </a:fld>
            <a:endParaRPr lang="en-US"/>
          </a:p>
        </p:txBody>
      </p:sp>
    </p:spTree>
    <p:extLst>
      <p:ext uri="{BB962C8B-B14F-4D97-AF65-F5344CB8AC3E}">
        <p14:creationId xmlns:p14="http://schemas.microsoft.com/office/powerpoint/2010/main" val="3768247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a:t>
            </a:fld>
            <a:endParaRPr lang="en-US"/>
          </a:p>
        </p:txBody>
      </p:sp>
    </p:spTree>
    <p:extLst>
      <p:ext uri="{BB962C8B-B14F-4D97-AF65-F5344CB8AC3E}">
        <p14:creationId xmlns:p14="http://schemas.microsoft.com/office/powerpoint/2010/main" val="3356596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a:t>
            </a:fld>
            <a:endParaRPr lang="en-US"/>
          </a:p>
        </p:txBody>
      </p:sp>
    </p:spTree>
    <p:extLst>
      <p:ext uri="{BB962C8B-B14F-4D97-AF65-F5344CB8AC3E}">
        <p14:creationId xmlns:p14="http://schemas.microsoft.com/office/powerpoint/2010/main" val="1242090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jpg"/><Relationship Id="rId1" Type="http://schemas.openxmlformats.org/officeDocument/2006/relationships/slideMaster" Target="../slideMasters/slideMaster6.xml"/><Relationship Id="rId4" Type="http://schemas.openxmlformats.org/officeDocument/2006/relationships/image" Target="../media/image33.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6.jp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0.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337668610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70659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25866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79536158"/>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218092489"/>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430002" y="6477875"/>
            <a:ext cx="761998" cy="380126"/>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542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09078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6/16/2017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26409857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93117930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7677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8770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884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5731137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8256109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0672376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66742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245329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53596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0901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6621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7860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003372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808632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2239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999707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9369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170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Session 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5033819" y="3274173"/>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dirty="0"/>
              <a:t>Session Title</a:t>
            </a:r>
            <a:endParaRPr lang="en-US" dirty="0"/>
          </a:p>
        </p:txBody>
      </p:sp>
      <p:sp>
        <p:nvSpPr>
          <p:cNvPr id="21" name="Subtitle 2"/>
          <p:cNvSpPr>
            <a:spLocks noGrp="1"/>
          </p:cNvSpPr>
          <p:nvPr>
            <p:ph type="subTitle" idx="1" hasCustomPrompt="1"/>
          </p:nvPr>
        </p:nvSpPr>
        <p:spPr>
          <a:xfrm>
            <a:off x="5034260" y="4212210"/>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dirty="0"/>
              <a:t>Subtitle</a:t>
            </a:r>
            <a:endParaRPr lang="en-US" dirty="0"/>
          </a:p>
        </p:txBody>
      </p:sp>
      <p:pic>
        <p:nvPicPr>
          <p:cNvPr id="10"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26434221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dirty="0">
                <a:solidFill>
                  <a:schemeClr val="accent4"/>
                </a:solidFill>
              </a:rPr>
              <a:t>Heading One Style </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dirty="0">
              <a:solidFill>
                <a:schemeClr val="tx1">
                  <a:lumMod val="65000"/>
                  <a:lumOff val="35000"/>
                </a:schemeClr>
              </a:solidFill>
            </a:endParaRPr>
          </a:p>
          <a:p>
            <a:pPr marL="393634" lvl="2" indent="-393634">
              <a:buNone/>
            </a:pPr>
            <a:r>
              <a:rPr lang="en-US" sz="2666" dirty="0">
                <a:solidFill>
                  <a:schemeClr val="accent6"/>
                </a:solidFill>
              </a:rPr>
              <a:t>Heading Two Style</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sz="2666" dirty="0">
              <a:solidFill>
                <a:schemeClr val="accent3"/>
              </a:solidFill>
            </a:endParaRPr>
          </a:p>
          <a:p>
            <a:pPr marL="393634" lvl="2" indent="-393634">
              <a:buNone/>
            </a:pPr>
            <a:r>
              <a:rPr lang="en-US" b="1" dirty="0">
                <a:solidFill>
                  <a:schemeClr val="accent1"/>
                </a:solidFill>
              </a:rPr>
              <a:t>HEADING THREE STYLE</a:t>
            </a:r>
          </a:p>
          <a:p>
            <a:pPr marL="393634" lvl="2" indent="-393634">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79390391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3" name="Title 2"/>
          <p:cNvSpPr>
            <a:spLocks noGrp="1"/>
          </p:cNvSpPr>
          <p:nvPr>
            <p:ph type="title"/>
          </p:nvPr>
        </p:nvSpPr>
        <p:spPr/>
        <p:txBody>
          <a:bodyPr/>
          <a:lstStyle/>
          <a:p>
            <a:r>
              <a:rPr lang="en-US"/>
              <a:t>Click to edit Master title style</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31039753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04343" y="3462"/>
            <a:ext cx="8187658" cy="5457081"/>
          </a:xfrm>
          <a:prstGeom prst="rect">
            <a:avLst/>
          </a:prstGeom>
        </p:spPr>
      </p:pic>
      <p:sp>
        <p:nvSpPr>
          <p:cNvPr id="13" name="Title 3"/>
          <p:cNvSpPr>
            <a:spLocks noGrp="1"/>
          </p:cNvSpPr>
          <p:nvPr>
            <p:ph type="ctrTitle"/>
          </p:nvPr>
        </p:nvSpPr>
        <p:spPr>
          <a:xfrm>
            <a:off x="343941" y="1888065"/>
            <a:ext cx="3212189" cy="942209"/>
          </a:xfrm>
        </p:spPr>
        <p:txBody>
          <a:bodyPr/>
          <a:lstStyle/>
          <a:p>
            <a:r>
              <a:rPr lang="en-US" dirty="0">
                <a:solidFill>
                  <a:schemeClr val="bg2"/>
                </a:solidFill>
              </a:rPr>
              <a:t> Q&amp;A</a:t>
            </a:r>
          </a:p>
        </p:txBody>
      </p:sp>
    </p:spTree>
    <p:extLst>
      <p:ext uri="{BB962C8B-B14F-4D97-AF65-F5344CB8AC3E}">
        <p14:creationId xmlns:p14="http://schemas.microsoft.com/office/powerpoint/2010/main" val="31389963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alphaModFix amt="46000"/>
            <a:extLst>
              <a:ext uri="{28A0092B-C50C-407E-A947-70E740481C1C}">
                <a14:useLocalDpi xmlns:a14="http://schemas.microsoft.com/office/drawing/2010/main"/>
              </a:ext>
            </a:extLst>
          </a:blip>
          <a:stretch>
            <a:fillRect/>
          </a:stretch>
        </p:blipFill>
        <p:spPr>
          <a:xfrm>
            <a:off x="0" y="1"/>
            <a:ext cx="12190271" cy="6846277"/>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1" y="0"/>
            <a:ext cx="12190271" cy="6858000"/>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11297068"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271075"/>
            <a:ext cx="11297069" cy="1511895"/>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429547" y="451206"/>
            <a:ext cx="1636432" cy="352286"/>
          </a:xfrm>
          <a:prstGeom prst="rect">
            <a:avLst/>
          </a:prstGeom>
        </p:spPr>
      </p:pic>
    </p:spTree>
    <p:extLst>
      <p:ext uri="{BB962C8B-B14F-4D97-AF65-F5344CB8AC3E}">
        <p14:creationId xmlns:p14="http://schemas.microsoft.com/office/powerpoint/2010/main" val="243283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556514"/>
            <a:ext cx="6365239"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38493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85432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01342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618774"/>
            <a:ext cx="5070403"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29980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084052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1317416"/>
            <a:ext cx="11504430" cy="899665"/>
          </a:xfrm>
        </p:spPr>
        <p:txBody>
          <a:bodyPr/>
          <a:lstStyle>
            <a:lvl1pPr>
              <a:defRPr sz="3921">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344401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5666707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3005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599266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034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984" b="984"/>
          <a:stretch/>
        </p:blipFill>
        <p:spPr>
          <a:xfrm>
            <a:off x="-1" y="0"/>
            <a:ext cx="12190271" cy="6858000"/>
          </a:xfrm>
          <a:prstGeom prst="rect">
            <a:avLst/>
          </a:prstGeom>
        </p:spPr>
      </p:pic>
      <p:sp>
        <p:nvSpPr>
          <p:cNvPr id="2" name="Rectangle 1"/>
          <p:cNvSpPr/>
          <p:nvPr userDrawn="1"/>
        </p:nvSpPr>
        <p:spPr bwMode="auto">
          <a:xfrm>
            <a:off x="269239" y="1635876"/>
            <a:ext cx="6274974" cy="3586208"/>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635890"/>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28974"/>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48585" y="470411"/>
            <a:ext cx="1792850" cy="384109"/>
          </a:xfrm>
          <a:prstGeom prst="rect">
            <a:avLst/>
          </a:prstGeom>
        </p:spPr>
      </p:pic>
    </p:spTree>
    <p:extLst>
      <p:ext uri="{BB962C8B-B14F-4D97-AF65-F5344CB8AC3E}">
        <p14:creationId xmlns:p14="http://schemas.microsoft.com/office/powerpoint/2010/main" val="1660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1493160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8403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6032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8959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5492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4436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42294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239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7936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22456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914774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31750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6531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47973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280777" y="1004468"/>
            <a:ext cx="9492580" cy="5562223"/>
            <a:chOff x="1235636" y="385352"/>
            <a:chExt cx="10773801" cy="6312065"/>
          </a:xfrm>
        </p:grpSpPr>
        <p:pic>
          <p:nvPicPr>
            <p:cNvPr id="33" name="Picture 32"/>
            <p:cNvPicPr>
              <a:picLocks noChangeAspect="1"/>
            </p:cNvPicPr>
            <p:nvPr userDrawn="1"/>
          </p:nvPicPr>
          <p:blipFill>
            <a:blip r:embed="rId2"/>
            <a:stretch>
              <a:fillRect/>
            </a:stretch>
          </p:blipFill>
          <p:spPr>
            <a:xfrm>
              <a:off x="1235636" y="385352"/>
              <a:ext cx="10773801" cy="6312065"/>
            </a:xfrm>
            <a:prstGeom prst="rect">
              <a:avLst/>
            </a:prstGeom>
          </p:spPr>
        </p:pic>
        <p:sp>
          <p:nvSpPr>
            <p:cNvPr id="5" name="Oval 4"/>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44795393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3222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237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48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6112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1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60020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262782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360441836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4915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7770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56623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userDrawn="1"/>
        </p:nvGrpSpPr>
        <p:grpSpPr>
          <a:xfrm>
            <a:off x="-1" y="3609474"/>
            <a:ext cx="4896853" cy="2830170"/>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70259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053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910171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158855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434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55585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2982741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0424200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4306559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1668" indent="0">
              <a:buNone/>
              <a:defRPr>
                <a:solidFill>
                  <a:schemeClr val="tx1"/>
                </a:solidFill>
                <a:latin typeface="Segoe UI" panose="020B0502040204020203" pitchFamily="34" charset="0"/>
                <a:cs typeface="Segoe UI" panose="020B0502040204020203" pitchFamily="34" charset="0"/>
              </a:defRPr>
            </a:lvl2pPr>
            <a:lvl3pPr marL="588461" indent="0">
              <a:buNone/>
              <a:defRPr>
                <a:solidFill>
                  <a:schemeClr val="tx1"/>
                </a:solidFill>
                <a:latin typeface="Segoe UI" panose="020B0502040204020203" pitchFamily="34" charset="0"/>
                <a:cs typeface="Segoe UI" panose="020B0502040204020203" pitchFamily="34" charset="0"/>
              </a:defRPr>
            </a:lvl3pPr>
            <a:lvl4pPr marL="870129" indent="0">
              <a:buNone/>
              <a:defRPr>
                <a:solidFill>
                  <a:schemeClr val="tx1"/>
                </a:solidFill>
                <a:latin typeface="Segoe UI" panose="020B0502040204020203" pitchFamily="34" charset="0"/>
                <a:cs typeface="Segoe UI" panose="020B0502040204020203" pitchFamily="34" charset="0"/>
              </a:defRPr>
            </a:lvl4pPr>
            <a:lvl5pPr marL="1105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9544034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01578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24582876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78918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95343887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9496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25786823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pic>
        <p:nvPicPr>
          <p:cNvPr id="6" name="Content Placeholder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Tree>
    <p:extLst>
      <p:ext uri="{BB962C8B-B14F-4D97-AF65-F5344CB8AC3E}">
        <p14:creationId xmlns:p14="http://schemas.microsoft.com/office/powerpoint/2010/main" val="379848677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17"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21" name="Content Placeholder 1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Tree>
    <p:extLst>
      <p:ext uri="{BB962C8B-B14F-4D97-AF65-F5344CB8AC3E}">
        <p14:creationId xmlns:p14="http://schemas.microsoft.com/office/powerpoint/2010/main" val="17006586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03267534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1191291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1"/>
          <p:cNvSpPr>
            <a:spLocks noGrp="1"/>
          </p:cNvSpPr>
          <p:nvPr>
            <p:ph type="title" hasCustomPrompt="1"/>
          </p:nvPr>
        </p:nvSpPr>
        <p:spPr>
          <a:xfrm>
            <a:off x="-5293" y="-1006"/>
            <a:ext cx="4625419"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7" name="Rectangle 6"/>
          <p:cNvSpPr/>
          <p:nvPr userDrawn="1"/>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2362848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97750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839171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31578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411075864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60998103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890989"/>
      </p:ext>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992226"/>
      </p:ext>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64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94721802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95486"/>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556365"/>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899577"/>
      </p:ext>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007496"/>
      </p:ext>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03341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485879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67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05203879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00650052"/>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6048611"/>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491337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64351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77795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727864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37454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7604162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1112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336160" y="1825791"/>
            <a:ext cx="5406914" cy="2151230"/>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8371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57184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1208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568290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57906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485685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71760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95150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2159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092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72502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918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6254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427033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93443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2151457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9019099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7698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9311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1842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33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2947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027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69875" y="1731963"/>
            <a:ext cx="5521325" cy="20553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12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066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7646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661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2529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183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2675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43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5100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3022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28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9399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2059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0617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8031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0678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8116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6038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661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05DB2EB7-280F-4E2B-A544-66F97552381F}" type="datetimeFigureOut">
              <a:rPr lang="en-US" smtClean="0">
                <a:solidFill>
                  <a:prstClr val="black">
                    <a:tint val="75000"/>
                  </a:prstClr>
                </a:solidFill>
                <a:latin typeface="Calibri" panose="020F0502020204030204"/>
              </a:rPr>
              <a:pPr defTabSz="914225"/>
              <a:t>6/16/2017</a:t>
            </a:fld>
            <a:endParaRPr lang="en-US">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14225"/>
            <a:fld id="{4BA26C72-CEAE-4BD7-B325-2C8473BF6227}" type="slidenum">
              <a:rPr lang="en-US" smtClean="0">
                <a:solidFill>
                  <a:prstClr val="black">
                    <a:tint val="75000"/>
                  </a:prstClr>
                </a:solidFill>
                <a:latin typeface="Calibri" panose="020F0502020204030204"/>
              </a:rPr>
              <a:pPr defTabSz="914225"/>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4826230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74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71036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74647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3766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032741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5554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9434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842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5892101" cy="1475055"/>
          </a:xfrm>
        </p:spPr>
        <p:txBody>
          <a:bodyPr/>
          <a:lstStyle/>
          <a:p>
            <a:r>
              <a:rPr lang="en-US" dirty="0"/>
              <a:t>Click to edit Master style</a:t>
            </a:r>
          </a:p>
        </p:txBody>
      </p:sp>
      <p:sp>
        <p:nvSpPr>
          <p:cNvPr id="4" name="Text Placeholder 3"/>
          <p:cNvSpPr>
            <a:spLocks noGrp="1"/>
          </p:cNvSpPr>
          <p:nvPr>
            <p:ph type="body" sz="quarter" idx="11"/>
          </p:nvPr>
        </p:nvSpPr>
        <p:spPr>
          <a:xfrm>
            <a:off x="269240" y="1588295"/>
            <a:ext cx="5591733" cy="517065"/>
          </a:xfrm>
        </p:spPr>
        <p:txBody>
          <a:bodyPr/>
          <a:lstStyle>
            <a:lvl1pPr marL="0" indent="0">
              <a:buNone/>
              <a:defRPr sz="2400">
                <a:solidFill>
                  <a:schemeClr val="tx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269240" y="2456761"/>
            <a:ext cx="5406914" cy="2500698"/>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6160169" y="0"/>
            <a:ext cx="60318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00730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8475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9950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635971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41013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44116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77203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71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307" dirty="0">
              <a:solidFill>
                <a:schemeClr val="tx1"/>
              </a:solidFill>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4997" baseline="0">
                <a:solidFill>
                  <a:schemeClr val="tx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4"/>
            <a:ext cx="5378486" cy="851515"/>
          </a:xfrm>
          <a:prstGeom prst="rect">
            <a:avLst/>
          </a:prstGeom>
        </p:spPr>
        <p:txBody>
          <a:bodyPr/>
          <a:lstStyle>
            <a:lvl1pPr marL="0" indent="0" algn="l">
              <a:lnSpc>
                <a:spcPts val="2595"/>
              </a:lnSpc>
              <a:buNone/>
              <a:defRPr sz="2115">
                <a:solidFill>
                  <a:schemeClr val="tx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8"/>
            <a:ext cx="5392555" cy="553810"/>
          </a:xfrm>
          <a:prstGeom prst="rect">
            <a:avLst/>
          </a:prstGeom>
        </p:spPr>
        <p:txBody>
          <a:bodyPr/>
          <a:lstStyle>
            <a:lvl1pPr marL="0" indent="0">
              <a:buNone/>
              <a:defRPr sz="2691" baseline="0">
                <a:solidFill>
                  <a:schemeClr val="tx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349665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262441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63668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820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469821"/>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119009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2208290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0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6607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71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87120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01178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41073667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23781470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40432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28101989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21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6923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51623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019234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97854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995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0075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2407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3372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614468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11336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1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829449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7670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5682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113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2613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8907789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1201635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84463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5848259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807537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9575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9615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719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42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7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6932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12315853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88210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1416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274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mtClean="0">
                <a:solidFill>
                  <a:srgbClr val="505050"/>
                </a:solidFill>
              </a:rPr>
              <a:pPr defTabSz="914016"/>
              <a:t>‹#›</a:t>
            </a:fld>
            <a:endParaRPr lang="en-US" dirty="0">
              <a:solidFill>
                <a:srgbClr val="505050"/>
              </a:solidFill>
            </a:endParaRPr>
          </a:p>
        </p:txBody>
      </p:sp>
    </p:spTree>
    <p:extLst>
      <p:ext uri="{BB962C8B-B14F-4D97-AF65-F5344CB8AC3E}">
        <p14:creationId xmlns:p14="http://schemas.microsoft.com/office/powerpoint/2010/main" val="3760841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Title &amp; Non-bulleted text">
    <p:bg>
      <p:bgPr>
        <a:gradFill>
          <a:gsLst>
            <a:gs pos="75000">
              <a:srgbClr val="001D48"/>
            </a:gs>
            <a:gs pos="75000">
              <a:srgbClr val="001D48"/>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Rectangle 2"/>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2476500" y="2530183"/>
            <a:ext cx="8975694" cy="276999"/>
          </a:xfrm>
        </p:spPr>
        <p:txBody>
          <a:bodyPr lIns="0" tIns="0" rIns="0" bIns="0" anchor="t" anchorCtr="0"/>
          <a:lstStyle>
            <a:lvl1pPr marL="0" indent="0">
              <a:buNone/>
              <a:defRPr sz="2000">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Tree>
    <p:extLst>
      <p:ext uri="{BB962C8B-B14F-4D97-AF65-F5344CB8AC3E}">
        <p14:creationId xmlns:p14="http://schemas.microsoft.com/office/powerpoint/2010/main" val="374103535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30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5813" y="365126"/>
            <a:ext cx="10515600" cy="1325563"/>
          </a:xfrm>
        </p:spPr>
        <p:txBody>
          <a:bodyPr/>
          <a:lstStyle>
            <a:lvl1pPr>
              <a:defRPr>
                <a:solidFill>
                  <a:schemeClr val="tx1">
                    <a:lumMod val="65000"/>
                    <a:lumOff val="35000"/>
                  </a:schemeClr>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pPr defTabSz="914225"/>
            <a:fld id="{3E115AF4-E82C-4679-80CF-177676CDD188}" type="datetimeFigureOut">
              <a:rPr lang="en-US" smtClean="0">
                <a:solidFill>
                  <a:prstClr val="black"/>
                </a:solidFill>
              </a:rPr>
              <a:pPr defTabSz="914225"/>
              <a:t>6/16/2017</a:t>
            </a:fld>
            <a:endParaRPr lang="en-US">
              <a:solidFill>
                <a:prstClr val="black"/>
              </a:solidFill>
            </a:endParaRPr>
          </a:p>
        </p:txBody>
      </p:sp>
      <p:sp>
        <p:nvSpPr>
          <p:cNvPr id="5" name="Footer Placeholder 4"/>
          <p:cNvSpPr>
            <a:spLocks noGrp="1"/>
          </p:cNvSpPr>
          <p:nvPr>
            <p:ph type="ftr" sz="quarter" idx="11"/>
          </p:nvPr>
        </p:nvSpPr>
        <p:spPr/>
        <p:txBody>
          <a:bodyPr/>
          <a:lstStyle/>
          <a:p>
            <a:pPr defTabSz="914225"/>
            <a:endParaRPr lang="en-US">
              <a:solidFill>
                <a:prstClr val="black"/>
              </a:solidFill>
            </a:endParaRPr>
          </a:p>
        </p:txBody>
      </p:sp>
      <p:sp>
        <p:nvSpPr>
          <p:cNvPr id="6" name="Slide Number Placeholder 5"/>
          <p:cNvSpPr>
            <a:spLocks noGrp="1"/>
          </p:cNvSpPr>
          <p:nvPr>
            <p:ph type="sldNum" sz="quarter" idx="12"/>
          </p:nvPr>
        </p:nvSpPr>
        <p:spPr/>
        <p:txBody>
          <a:bodyPr/>
          <a:lstStyle/>
          <a:p>
            <a:pPr defTabSz="914225"/>
            <a:fld id="{4EA06FD3-21BD-4E16-AF4F-CC7191F37963}" type="slidenum">
              <a:rPr lang="en-US" smtClean="0">
                <a:solidFill>
                  <a:prstClr val="black"/>
                </a:solidFill>
              </a:rPr>
              <a:pPr defTabSz="914225"/>
              <a:t>‹#›</a:t>
            </a:fld>
            <a:endParaRPr lang="en-US">
              <a:solidFill>
                <a:prstClr val="black"/>
              </a:solidFill>
            </a:endParaRPr>
          </a:p>
        </p:txBody>
      </p:sp>
      <p:sp>
        <p:nvSpPr>
          <p:cNvPr id="7" name="TextBox 7"/>
          <p:cNvSpPr txBox="1"/>
          <p:nvPr userDrawn="1"/>
        </p:nvSpPr>
        <p:spPr bwMode="white">
          <a:xfrm>
            <a:off x="4346159" y="6551616"/>
            <a:ext cx="3744167" cy="18466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dirty="0">
                <a:ln>
                  <a:noFill/>
                </a:ln>
                <a:solidFill>
                  <a:srgbClr val="FF0000"/>
                </a:solidFill>
                <a:effectLst/>
                <a:uLnTx/>
                <a:uFillTx/>
                <a:latin typeface="Segoe UI Light"/>
                <a:ea typeface="+mn-ea"/>
                <a:cs typeface="+mn-cs"/>
              </a:rPr>
              <a:t>MICROSOFT CONFIDENTIAL – NDA REQUIRED</a:t>
            </a:r>
            <a:endParaRPr kumimoji="0" lang="en-US" sz="1050" b="0" i="0" u="none" strike="noStrike" kern="1200" cap="none" spc="15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0824203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178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790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783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013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1350394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137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843957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62827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442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7" y="423716"/>
            <a:ext cx="1636432" cy="407267"/>
          </a:xfrm>
          <a:prstGeom prst="rect">
            <a:avLst/>
          </a:prstGeom>
        </p:spPr>
      </p:pic>
    </p:spTree>
    <p:extLst>
      <p:ext uri="{BB962C8B-B14F-4D97-AF65-F5344CB8AC3E}">
        <p14:creationId xmlns:p14="http://schemas.microsoft.com/office/powerpoint/2010/main" val="26440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8264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67666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849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696664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374835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993581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93303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211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84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971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vmlDrawing" Target="../drawings/vmlDrawing7.v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0.xml"/><Relationship Id="rId17" Type="http://schemas.openxmlformats.org/officeDocument/2006/relationships/image" Target="../media/image10.emf"/><Relationship Id="rId2" Type="http://schemas.openxmlformats.org/officeDocument/2006/relationships/slideLayout" Target="../slideLayouts/slideLayout183.xml"/><Relationship Id="rId16" Type="http://schemas.openxmlformats.org/officeDocument/2006/relationships/oleObject" Target="../embeddings/oleObject7.bin"/><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image" Target="../media/image44.png"/><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ags" Target="../tags/tag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image" Target="../media/image2.png"/><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theme" Target="../theme/theme1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theme" Target="../theme/theme12.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oleObject" Target="../embeddings/oleObject2.bin"/><Relationship Id="rId5" Type="http://schemas.openxmlformats.org/officeDocument/2006/relationships/slideLayout" Target="../slideLayouts/slideLayout13.xml"/><Relationship Id="rId10" Type="http://schemas.openxmlformats.org/officeDocument/2006/relationships/tags" Target="../tags/tag2.xml"/><Relationship Id="rId4" Type="http://schemas.openxmlformats.org/officeDocument/2006/relationships/slideLayout" Target="../slideLayouts/slideLayout12.xml"/><Relationship Id="rId9"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oleObject" Target="../embeddings/oleObject3.bin"/><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vmlDrawing" Target="../drawings/vmlDrawing3.v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3.xml"/><Relationship Id="rId27"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image" Target="../media/image2.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oleObject" Target="../embeddings/oleObject6.bin"/><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ags" Target="../tags/tag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vmlDrawing" Target="../drawings/vmlDrawing6.vml"/><Relationship Id="rId5" Type="http://schemas.openxmlformats.org/officeDocument/2006/relationships/slideLayout" Target="../slideLayouts/slideLayout131.xml"/><Relationship Id="rId10"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2.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theme" Target="../theme/theme9.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image" Target="../media/image3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p:nvGrpSpPr>
        <p:grpSpPr>
          <a:xfrm>
            <a:off x="12366230" y="-217"/>
            <a:ext cx="940152" cy="5654619"/>
            <a:chOff x="12614198" y="-221"/>
            <a:chExt cx="959004" cy="5767187"/>
          </a:xfrm>
        </p:grpSpPr>
        <p:grpSp>
          <p:nvGrpSpPr>
            <p:cNvPr id="37" name="Group 36"/>
            <p:cNvGrpSpPr/>
            <p:nvPr/>
          </p:nvGrpSpPr>
          <p:grpSpPr>
            <a:xfrm>
              <a:off x="12614198" y="-221"/>
              <a:ext cx="959004" cy="5716010"/>
              <a:chOff x="12614198" y="-221"/>
              <a:chExt cx="959004" cy="5716010"/>
            </a:xfrm>
          </p:grpSpPr>
          <p:grpSp>
            <p:nvGrpSpPr>
              <p:cNvPr id="33" name="Group 32"/>
              <p:cNvGrpSpPr/>
              <p:nvPr/>
            </p:nvGrpSpPr>
            <p:grpSpPr>
              <a:xfrm rot="5400000">
                <a:off x="11576883" y="1040117"/>
                <a:ext cx="2708636" cy="634005"/>
                <a:chOff x="1581150" y="4543426"/>
                <a:chExt cx="2708636" cy="634005"/>
              </a:xfrm>
            </p:grpSpPr>
            <p:sp>
              <p:nvSpPr>
                <p:cNvPr id="3" name="Rectangle 2"/>
                <p:cNvSpPr/>
                <p:nvPr/>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graphicFrame>
        <p:nvGraphicFramePr>
          <p:cNvPr id="22" name="Object 21"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57" name="think-cell Slide" r:id="rId12" imgW="378" imgH="377" progId="TCLayout.ActiveDocument.1">
                  <p:embed/>
                </p:oleObj>
              </mc:Choice>
              <mc:Fallback>
                <p:oleObj name="think-cell Slide" r:id="rId12" imgW="378" imgH="377" progId="TCLayout.ActiveDocument.1">
                  <p:embed/>
                  <p:pic>
                    <p:nvPicPr>
                      <p:cNvPr id="22" name="Object 21" hidden="1"/>
                      <p:cNvPicPr/>
                      <p:nvPr/>
                    </p:nvPicPr>
                    <p:blipFill>
                      <a:blip r:embed="rId13"/>
                      <a:stretch>
                        <a:fillRect/>
                      </a:stretch>
                    </p:blipFill>
                    <p:spPr>
                      <a:xfrm>
                        <a:off x="1557" y="1558"/>
                        <a:ext cx="1556" cy="1556"/>
                      </a:xfrm>
                      <a:prstGeom prst="rect">
                        <a:avLst/>
                      </a:prstGeom>
                    </p:spPr>
                  </p:pic>
                </p:oleObj>
              </mc:Fallback>
            </mc:AlternateContent>
          </a:graphicData>
        </a:graphic>
      </p:graphicFrame>
      <p:pic>
        <p:nvPicPr>
          <p:cNvPr id="23" name="Picture 22"/>
          <p:cNvPicPr>
            <a:picLocks noChangeAspect="1"/>
          </p:cNvPicPr>
          <p:nvPr userDrawn="1"/>
        </p:nvPicPr>
        <p:blipFill>
          <a:blip r:embed="rId1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863694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718" r:id="rId3"/>
    <p:sldLayoutId id="2147483666" r:id="rId4"/>
    <p:sldLayoutId id="2147483667" r:id="rId5"/>
    <p:sldLayoutId id="2147483671" r:id="rId6"/>
    <p:sldLayoutId id="2147483672" r:id="rId7"/>
    <p:sldLayoutId id="2147483674" r:id="rId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622" name="think-cell Slide" r:id="rId16" imgW="270" imgH="270" progId="TCLayout.ActiveDocument.1">
                  <p:embed/>
                </p:oleObj>
              </mc:Choice>
              <mc:Fallback>
                <p:oleObj name="think-cell Slide" r:id="rId16" imgW="270" imgH="270" progId="TCLayout.ActiveDocument.1">
                  <p:embed/>
                  <p:pic>
                    <p:nvPicPr>
                      <p:cNvPr id="6" name="Object 5" hidden="1"/>
                      <p:cNvPicPr/>
                      <p:nvPr/>
                    </p:nvPicPr>
                    <p:blipFill>
                      <a:blip r:embed="rId17"/>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89971774"/>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3110224"/>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497717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0"/>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52" name="think-cell Slide" r:id="rId11" imgW="378" imgH="377" progId="TCLayout.ActiveDocument.1">
                  <p:embed/>
                </p:oleObj>
              </mc:Choice>
              <mc:Fallback>
                <p:oleObj name="think-cell Slide" r:id="rId11" imgW="378" imgH="377" progId="TCLayout.ActiveDocument.1">
                  <p:embed/>
                  <p:pic>
                    <p:nvPicPr>
                      <p:cNvPr id="3" name="Object 2" hidden="1"/>
                      <p:cNvPicPr/>
                      <p:nvPr/>
                    </p:nvPicPr>
                    <p:blipFill>
                      <a:blip r:embed="rId12"/>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236541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691" name="think-cell Slide" r:id="rId25" imgW="378" imgH="377" progId="TCLayout.ActiveDocument.1">
                  <p:embed/>
                </p:oleObj>
              </mc:Choice>
              <mc:Fallback>
                <p:oleObj name="think-cell Slide" r:id="rId25" imgW="378" imgH="377" progId="TCLayout.ActiveDocument.1">
                  <p:embed/>
                  <p:pic>
                    <p:nvPicPr>
                      <p:cNvPr id="3" name="Object 2" hidden="1"/>
                      <p:cNvPicPr/>
                      <p:nvPr/>
                    </p:nvPicPr>
                    <p:blipFill>
                      <a:blip r:embed="rId2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939255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3092387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583693"/>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9339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781" name="think-cell Slide" r:id="rId13" imgW="378" imgH="377" progId="TCLayout.ActiveDocument.1">
                  <p:embed/>
                </p:oleObj>
              </mc:Choice>
              <mc:Fallback>
                <p:oleObj name="think-cell Slide" r:id="rId13" imgW="378" imgH="377" progId="TCLayout.ActiveDocument.1">
                  <p:embed/>
                  <p:pic>
                    <p:nvPicPr>
                      <p:cNvPr id="3" name="Object 2" hidden="1"/>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333298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4860703"/>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789656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4.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24.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17.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4.xm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Connected Device Studio</a:t>
            </a:r>
            <a:r>
              <a:rPr lang="zh-TW" altLang="en-US" sz="5400" dirty="0"/>
              <a:t> </a:t>
            </a:r>
            <a:br>
              <a:rPr lang="en-US" altLang="zh-TW" sz="5400" dirty="0"/>
            </a:br>
            <a:r>
              <a:rPr lang="en-US" altLang="zh-TW" sz="5400" dirty="0"/>
              <a:t>Skill Transfer Workshop </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Kevin Kao | Walker Lin | Andy Li</a:t>
            </a:r>
          </a:p>
          <a:p>
            <a:r>
              <a:rPr lang="en-US" dirty="0"/>
              <a:t>Microsoft IoT Innovation Center</a:t>
            </a:r>
          </a:p>
        </p:txBody>
      </p:sp>
      <p:sp>
        <p:nvSpPr>
          <p:cNvPr id="4" name="Footer Placeholder 3"/>
          <p:cNvSpPr>
            <a:spLocks noGrp="1"/>
          </p:cNvSpPr>
          <p:nvPr>
            <p:ph type="ftr" sz="quarter" idx="13"/>
          </p:nvPr>
        </p:nvSpPr>
        <p:spPr/>
        <p:txBody>
          <a:bodyPr/>
          <a:lstStyle/>
          <a:p>
            <a:r>
              <a:rPr lang="en-US"/>
              <a:t>Microsoft Confidential</a:t>
            </a:r>
            <a:endParaRPr lang="en-US" dirty="0"/>
          </a:p>
        </p:txBody>
      </p:sp>
    </p:spTree>
    <p:extLst>
      <p:ext uri="{BB962C8B-B14F-4D97-AF65-F5344CB8AC3E}">
        <p14:creationId xmlns:p14="http://schemas.microsoft.com/office/powerpoint/2010/main" val="509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DB Schema – Others Tables </a:t>
            </a:r>
            <a:endParaRPr lang="zh-TW" altLang="en-US" dirty="0"/>
          </a:p>
        </p:txBody>
      </p:sp>
      <p:sp>
        <p:nvSpPr>
          <p:cNvPr id="13" name="Rectangle: Rounded Corners 12"/>
          <p:cNvSpPr/>
          <p:nvPr/>
        </p:nvSpPr>
        <p:spPr bwMode="auto">
          <a:xfrm>
            <a:off x="876694" y="1755308"/>
            <a:ext cx="2415146" cy="408771"/>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Message Mandatory Element</a:t>
            </a:r>
            <a:endParaRPr lang="zh-TW" altLang="en-US" sz="1200" dirty="0">
              <a:gradFill>
                <a:gsLst>
                  <a:gs pos="5439">
                    <a:srgbClr val="F8F8F8"/>
                  </a:gs>
                  <a:gs pos="10000">
                    <a:srgbClr val="F8F8F8"/>
                  </a:gs>
                </a:gsLst>
                <a:lin ang="5400000" scaled="0"/>
              </a:gradFill>
            </a:endParaRPr>
          </a:p>
        </p:txBody>
      </p:sp>
      <p:sp>
        <p:nvSpPr>
          <p:cNvPr id="20" name="Rectangle: Rounded Corners 19">
            <a:extLst>
              <a:ext uri="{FF2B5EF4-FFF2-40B4-BE49-F238E27FC236}">
                <a16:creationId xmlns:a16="http://schemas.microsoft.com/office/drawing/2014/main" id="{B8FA6DDA-2447-4875-A506-A76BFB1CD24F}"/>
              </a:ext>
            </a:extLst>
          </p:cNvPr>
          <p:cNvSpPr/>
          <p:nvPr/>
        </p:nvSpPr>
        <p:spPr bwMode="auto">
          <a:xfrm>
            <a:off x="876694" y="2321440"/>
            <a:ext cx="2415146" cy="408771"/>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Operation Task</a:t>
            </a:r>
            <a:endParaRPr lang="zh-TW" altLang="en-US" sz="1200" dirty="0">
              <a:gradFill>
                <a:gsLst>
                  <a:gs pos="5439">
                    <a:srgbClr val="F8F8F8"/>
                  </a:gs>
                  <a:gs pos="10000">
                    <a:srgbClr val="F8F8F8"/>
                  </a:gs>
                </a:gsLst>
                <a:lin ang="5400000" scaled="0"/>
              </a:gradFill>
            </a:endParaRPr>
          </a:p>
        </p:txBody>
      </p:sp>
      <p:sp>
        <p:nvSpPr>
          <p:cNvPr id="22" name="Rectangle: Rounded Corners 21">
            <a:extLst>
              <a:ext uri="{FF2B5EF4-FFF2-40B4-BE49-F238E27FC236}">
                <a16:creationId xmlns:a16="http://schemas.microsoft.com/office/drawing/2014/main" id="{D951C8DC-A045-4954-9DB4-89319A203BCD}"/>
              </a:ext>
            </a:extLst>
          </p:cNvPr>
          <p:cNvSpPr/>
          <p:nvPr/>
        </p:nvSpPr>
        <p:spPr bwMode="auto">
          <a:xfrm>
            <a:off x="876694" y="2938591"/>
            <a:ext cx="2415146" cy="408771"/>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5439">
                      <a:srgbClr val="F8F8F8"/>
                    </a:gs>
                    <a:gs pos="10000">
                      <a:srgbClr val="F8F8F8"/>
                    </a:gs>
                  </a:gsLst>
                  <a:lin ang="5400000" scaled="0"/>
                </a:gradFill>
              </a:rPr>
              <a:t>RefCultureInfo</a:t>
            </a:r>
            <a:endParaRPr lang="zh-TW" altLang="en-US" sz="1200" dirty="0">
              <a:gradFill>
                <a:gsLst>
                  <a:gs pos="5439">
                    <a:srgbClr val="F8F8F8"/>
                  </a:gs>
                  <a:gs pos="10000">
                    <a:srgbClr val="F8F8F8"/>
                  </a:gs>
                </a:gsLst>
                <a:lin ang="5400000" scaled="0"/>
              </a:gradFill>
            </a:endParaRPr>
          </a:p>
        </p:txBody>
      </p:sp>
      <p:sp>
        <p:nvSpPr>
          <p:cNvPr id="23" name="Rectangle: Rounded Corners 22">
            <a:extLst>
              <a:ext uri="{FF2B5EF4-FFF2-40B4-BE49-F238E27FC236}">
                <a16:creationId xmlns:a16="http://schemas.microsoft.com/office/drawing/2014/main" id="{9596AC40-0DF1-4138-A8FB-3DC9E38B7D27}"/>
              </a:ext>
            </a:extLst>
          </p:cNvPr>
          <p:cNvSpPr/>
          <p:nvPr/>
        </p:nvSpPr>
        <p:spPr bwMode="auto">
          <a:xfrm>
            <a:off x="876694" y="3504723"/>
            <a:ext cx="2415146" cy="408771"/>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Super Admin</a:t>
            </a:r>
            <a:endParaRPr lang="zh-TW" altLang="en-US" sz="1200" dirty="0">
              <a:gradFill>
                <a:gsLst>
                  <a:gs pos="5439">
                    <a:srgbClr val="F8F8F8"/>
                  </a:gs>
                  <a:gs pos="10000">
                    <a:srgbClr val="F8F8F8"/>
                  </a:gs>
                </a:gsLst>
                <a:lin ang="5400000" scaled="0"/>
              </a:gradFill>
            </a:endParaRPr>
          </a:p>
        </p:txBody>
      </p:sp>
      <p:sp>
        <p:nvSpPr>
          <p:cNvPr id="24" name="Rectangle: Rounded Corners 23">
            <a:extLst>
              <a:ext uri="{FF2B5EF4-FFF2-40B4-BE49-F238E27FC236}">
                <a16:creationId xmlns:a16="http://schemas.microsoft.com/office/drawing/2014/main" id="{68B5D3BF-C808-4F11-AE0B-838CD27841B3}"/>
              </a:ext>
            </a:extLst>
          </p:cNvPr>
          <p:cNvSpPr/>
          <p:nvPr/>
        </p:nvSpPr>
        <p:spPr bwMode="auto">
          <a:xfrm>
            <a:off x="876694" y="4070855"/>
            <a:ext cx="2415146" cy="408771"/>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Usage Log</a:t>
            </a:r>
            <a:endParaRPr lang="zh-TW" altLang="en-US" sz="1200" dirty="0">
              <a:gradFill>
                <a:gsLst>
                  <a:gs pos="5439">
                    <a:srgbClr val="F8F8F8"/>
                  </a:gs>
                  <a:gs pos="10000">
                    <a:srgbClr val="F8F8F8"/>
                  </a:gs>
                </a:gsLst>
                <a:lin ang="5400000" scaled="0"/>
              </a:gradFill>
            </a:endParaRPr>
          </a:p>
        </p:txBody>
      </p:sp>
      <p:sp>
        <p:nvSpPr>
          <p:cNvPr id="25" name="Content Placeholder 2">
            <a:extLst>
              <a:ext uri="{FF2B5EF4-FFF2-40B4-BE49-F238E27FC236}">
                <a16:creationId xmlns:a16="http://schemas.microsoft.com/office/drawing/2014/main" id="{FCFCC23E-B864-4E19-BDB0-A120A492AE86}"/>
              </a:ext>
            </a:extLst>
          </p:cNvPr>
          <p:cNvSpPr txBox="1">
            <a:spLocks/>
          </p:cNvSpPr>
          <p:nvPr/>
        </p:nvSpPr>
        <p:spPr>
          <a:xfrm>
            <a:off x="4062953" y="1733997"/>
            <a:ext cx="7645138" cy="3124692"/>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000" dirty="0"/>
              <a:t>Message Mandatory Element: Define mandatory message element for master message</a:t>
            </a:r>
          </a:p>
          <a:p>
            <a:pPr>
              <a:buFont typeface="Wingdings" panose="05000000000000000000" pitchFamily="2" charset="2"/>
              <a:buChar char="l"/>
            </a:pPr>
            <a:r>
              <a:rPr lang="en-US" altLang="zh-TW" sz="2000" dirty="0"/>
              <a:t>Operation Task: Backend task execution result. </a:t>
            </a:r>
          </a:p>
          <a:p>
            <a:pPr>
              <a:buFont typeface="Wingdings" panose="05000000000000000000" pitchFamily="2" charset="2"/>
              <a:buChar char="l"/>
            </a:pPr>
            <a:r>
              <a:rPr lang="en-US" altLang="zh-TW" sz="2000" dirty="0" err="1"/>
              <a:t>RefCultureInfo</a:t>
            </a:r>
            <a:r>
              <a:rPr lang="en-US" altLang="zh-TW" sz="2000" dirty="0"/>
              <a:t>: For globalization and localization</a:t>
            </a:r>
          </a:p>
          <a:p>
            <a:pPr>
              <a:buFont typeface="Wingdings" panose="05000000000000000000" pitchFamily="2" charset="2"/>
              <a:buChar char="l"/>
            </a:pPr>
            <a:r>
              <a:rPr lang="en-US" altLang="zh-TW" sz="2000" dirty="0"/>
              <a:t>Super Admin: Super Admin account</a:t>
            </a:r>
          </a:p>
          <a:p>
            <a:pPr>
              <a:buFont typeface="Wingdings" panose="05000000000000000000" pitchFamily="2" charset="2"/>
              <a:buChar char="l"/>
            </a:pPr>
            <a:r>
              <a:rPr lang="en-US" altLang="zh-TW" sz="2000" dirty="0"/>
              <a:t>Usage Log: Store factory #, equipment # and message # by company and by each day.</a:t>
            </a:r>
          </a:p>
        </p:txBody>
      </p:sp>
    </p:spTree>
    <p:extLst>
      <p:ext uri="{BB962C8B-B14F-4D97-AF65-F5344CB8AC3E}">
        <p14:creationId xmlns:p14="http://schemas.microsoft.com/office/powerpoint/2010/main" val="17876456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DB View: </a:t>
            </a:r>
            <a:r>
              <a:rPr lang="en-US" altLang="zh-TW" sz="4800" dirty="0" err="1"/>
              <a:t>UsageLogSumByDay</a:t>
            </a:r>
            <a:endParaRPr lang="zh-TW" altLang="en-US" dirty="0"/>
          </a:p>
        </p:txBody>
      </p:sp>
      <p:sp>
        <p:nvSpPr>
          <p:cNvPr id="2" name="Rectangle 1">
            <a:extLst>
              <a:ext uri="{FF2B5EF4-FFF2-40B4-BE49-F238E27FC236}">
                <a16:creationId xmlns:a16="http://schemas.microsoft.com/office/drawing/2014/main" id="{EC7145C4-6DD3-4700-9835-1E273076D821}"/>
              </a:ext>
            </a:extLst>
          </p:cNvPr>
          <p:cNvSpPr/>
          <p:nvPr/>
        </p:nvSpPr>
        <p:spPr>
          <a:xfrm>
            <a:off x="464644" y="1403951"/>
            <a:ext cx="11265031" cy="1754326"/>
          </a:xfrm>
          <a:prstGeom prst="rect">
            <a:avLst/>
          </a:prstGeom>
        </p:spPr>
        <p:txBody>
          <a:bodyPr wrap="square">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VIEW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SmartFactory</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UsageLogSumByDay</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ISNULL</a:t>
            </a:r>
            <a:r>
              <a:rPr lang="en-US" dirty="0">
                <a:solidFill>
                  <a:srgbClr val="808080"/>
                </a:solidFill>
                <a:latin typeface="Consolas" panose="020B0609020204030204" pitchFamily="49" charset="0"/>
              </a:rPr>
              <a:t>(</a:t>
            </a:r>
            <a:r>
              <a:rPr lang="en-US" dirty="0">
                <a:solidFill>
                  <a:srgbClr val="FF00FF"/>
                </a:solidFill>
                <a:latin typeface="Consolas" panose="020B0609020204030204" pitchFamily="49" charset="0"/>
              </a:rPr>
              <a:t>ROW_NUMBER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OVER</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ORDER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MIN</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Id</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DESC</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1</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Id</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COUNT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CompanyQty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FactoryQty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FactoryQty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EquipmentQty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EquipmentQty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DeviceMessage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DeviceMessage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FF00FF"/>
                </a:solidFill>
                <a:latin typeface="Consolas" panose="020B0609020204030204" pitchFamily="49" charset="0"/>
              </a:rPr>
              <a:t>dateadd</a:t>
            </a:r>
            <a:r>
              <a:rPr lang="en-US" dirty="0">
                <a:solidFill>
                  <a:srgbClr val="808080"/>
                </a:solidFill>
                <a:latin typeface="Consolas" panose="020B0609020204030204" pitchFamily="49" charset="0"/>
              </a:rPr>
              <a:t>(</a:t>
            </a:r>
            <a:r>
              <a:rPr lang="en-US" dirty="0">
                <a:solidFill>
                  <a:srgbClr val="FF00FF"/>
                </a:solidFill>
                <a:latin typeface="Consolas" panose="020B0609020204030204" pitchFamily="49" charset="0"/>
              </a:rPr>
              <a:t>DAY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FF00FF"/>
                </a:solidFill>
                <a:latin typeface="Consolas" panose="020B0609020204030204" pitchFamily="49" charset="0"/>
              </a:rPr>
              <a:t>datediff</a:t>
            </a:r>
            <a:r>
              <a:rPr lang="en-US" dirty="0">
                <a:solidFill>
                  <a:srgbClr val="808080"/>
                </a:solidFill>
                <a:latin typeface="Consolas" panose="020B0609020204030204" pitchFamily="49" charset="0"/>
              </a:rPr>
              <a:t>(</a:t>
            </a:r>
            <a:r>
              <a:rPr lang="en-US" dirty="0">
                <a:solidFill>
                  <a:srgbClr val="FF00FF"/>
                </a:solidFill>
                <a:latin typeface="Consolas" panose="020B0609020204030204" pitchFamily="49" charset="0"/>
              </a:rPr>
              <a:t>day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UpdatedAt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UpdatedDateTime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SmartFactory</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UsageLog</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group</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a:t>
            </a:r>
            <a:r>
              <a:rPr lang="en-US" dirty="0" err="1">
                <a:solidFill>
                  <a:srgbClr val="FF00FF"/>
                </a:solidFill>
                <a:latin typeface="Consolas" panose="020B0609020204030204" pitchFamily="49" charset="0"/>
              </a:rPr>
              <a:t>dateadd</a:t>
            </a:r>
            <a:r>
              <a:rPr lang="en-US" dirty="0">
                <a:solidFill>
                  <a:srgbClr val="808080"/>
                </a:solidFill>
                <a:latin typeface="Consolas" panose="020B0609020204030204" pitchFamily="49" charset="0"/>
              </a:rPr>
              <a:t>(</a:t>
            </a:r>
            <a:r>
              <a:rPr lang="en-US" dirty="0">
                <a:solidFill>
                  <a:srgbClr val="FF00FF"/>
                </a:solidFill>
                <a:latin typeface="Consolas" panose="020B0609020204030204" pitchFamily="49" charset="0"/>
              </a:rPr>
              <a:t>DAY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FF00FF"/>
                </a:solidFill>
                <a:latin typeface="Consolas" panose="020B0609020204030204" pitchFamily="49" charset="0"/>
              </a:rPr>
              <a:t>datediff</a:t>
            </a:r>
            <a:r>
              <a:rPr lang="en-US" dirty="0">
                <a:solidFill>
                  <a:srgbClr val="808080"/>
                </a:solidFill>
                <a:latin typeface="Consolas" panose="020B0609020204030204" pitchFamily="49" charset="0"/>
              </a:rPr>
              <a:t>(</a:t>
            </a:r>
            <a:r>
              <a:rPr lang="en-US" dirty="0">
                <a:solidFill>
                  <a:srgbClr val="FF00FF"/>
                </a:solidFill>
                <a:latin typeface="Consolas" panose="020B0609020204030204" pitchFamily="49" charset="0"/>
              </a:rPr>
              <a:t>day</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UpdatedAt</a:t>
            </a:r>
            <a:r>
              <a:rPr lang="en-US" dirty="0">
                <a:solidFill>
                  <a:srgbClr val="808080"/>
                </a:solidFill>
                <a:latin typeface="Consolas" panose="020B0609020204030204" pitchFamily="49" charset="0"/>
              </a:rPr>
              <a:t>))</a:t>
            </a:r>
            <a:endParaRPr lang="en-US" dirty="0"/>
          </a:p>
        </p:txBody>
      </p:sp>
      <p:pic>
        <p:nvPicPr>
          <p:cNvPr id="3" name="Picture 2">
            <a:extLst>
              <a:ext uri="{FF2B5EF4-FFF2-40B4-BE49-F238E27FC236}">
                <a16:creationId xmlns:a16="http://schemas.microsoft.com/office/drawing/2014/main" id="{64B25DB4-BF3B-450D-98F2-56F6B338B6C8}"/>
              </a:ext>
            </a:extLst>
          </p:cNvPr>
          <p:cNvPicPr>
            <a:picLocks noChangeAspect="1"/>
          </p:cNvPicPr>
          <p:nvPr/>
        </p:nvPicPr>
        <p:blipFill>
          <a:blip r:embed="rId3"/>
          <a:stretch>
            <a:fillRect/>
          </a:stretch>
        </p:blipFill>
        <p:spPr>
          <a:xfrm>
            <a:off x="560599" y="3373052"/>
            <a:ext cx="7263648" cy="2438198"/>
          </a:xfrm>
          <a:prstGeom prst="rect">
            <a:avLst/>
          </a:prstGeom>
          <a:ln>
            <a:solidFill>
              <a:schemeClr val="tx1"/>
            </a:solidFill>
          </a:ln>
        </p:spPr>
      </p:pic>
      <p:grpSp>
        <p:nvGrpSpPr>
          <p:cNvPr id="7" name="Group 6">
            <a:extLst>
              <a:ext uri="{FF2B5EF4-FFF2-40B4-BE49-F238E27FC236}">
                <a16:creationId xmlns:a16="http://schemas.microsoft.com/office/drawing/2014/main" id="{CCE2FE4E-66C8-4CAA-B974-16B144876DCD}"/>
              </a:ext>
            </a:extLst>
          </p:cNvPr>
          <p:cNvGrpSpPr/>
          <p:nvPr/>
        </p:nvGrpSpPr>
        <p:grpSpPr>
          <a:xfrm>
            <a:off x="7934105" y="3373052"/>
            <a:ext cx="3990975" cy="2276475"/>
            <a:chOff x="7934105" y="3373052"/>
            <a:chExt cx="3990975" cy="2276475"/>
          </a:xfrm>
        </p:grpSpPr>
        <p:pic>
          <p:nvPicPr>
            <p:cNvPr id="4" name="Picture 3">
              <a:extLst>
                <a:ext uri="{FF2B5EF4-FFF2-40B4-BE49-F238E27FC236}">
                  <a16:creationId xmlns:a16="http://schemas.microsoft.com/office/drawing/2014/main" id="{49CBC88A-6585-4BE3-AC05-64C7A7BE7D8E}"/>
                </a:ext>
              </a:extLst>
            </p:cNvPr>
            <p:cNvPicPr>
              <a:picLocks noChangeAspect="1"/>
            </p:cNvPicPr>
            <p:nvPr/>
          </p:nvPicPr>
          <p:blipFill>
            <a:blip r:embed="rId4"/>
            <a:stretch>
              <a:fillRect/>
            </a:stretch>
          </p:blipFill>
          <p:spPr>
            <a:xfrm>
              <a:off x="7934105" y="3373052"/>
              <a:ext cx="3990975" cy="2276475"/>
            </a:xfrm>
            <a:prstGeom prst="rect">
              <a:avLst/>
            </a:prstGeom>
            <a:ln>
              <a:solidFill>
                <a:schemeClr val="tx1"/>
              </a:solidFill>
            </a:ln>
          </p:spPr>
        </p:pic>
        <p:sp>
          <p:nvSpPr>
            <p:cNvPr id="6" name="Rectangle 5">
              <a:extLst>
                <a:ext uri="{FF2B5EF4-FFF2-40B4-BE49-F238E27FC236}">
                  <a16:creationId xmlns:a16="http://schemas.microsoft.com/office/drawing/2014/main" id="{817FC9D1-0C53-4A8C-84F5-774E6D1343A5}"/>
                </a:ext>
              </a:extLst>
            </p:cNvPr>
            <p:cNvSpPr/>
            <p:nvPr/>
          </p:nvSpPr>
          <p:spPr bwMode="auto">
            <a:xfrm>
              <a:off x="8765410" y="3941378"/>
              <a:ext cx="2168165" cy="325821"/>
            </a:xfrm>
            <a:prstGeom prst="rect">
              <a:avLst/>
            </a:prstGeom>
            <a:noFill/>
            <a:ln w="50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22501046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3F73-7781-493A-86CC-B2ABCE2E0E53}"/>
              </a:ext>
            </a:extLst>
          </p:cNvPr>
          <p:cNvSpPr>
            <a:spLocks noGrp="1"/>
          </p:cNvSpPr>
          <p:nvPr>
            <p:ph type="title"/>
          </p:nvPr>
        </p:nvSpPr>
        <p:spPr/>
        <p:txBody>
          <a:bodyPr/>
          <a:lstStyle/>
          <a:p>
            <a:r>
              <a:rPr lang="en-US" dirty="0"/>
              <a:t>DB Trigger: after Insert Company</a:t>
            </a:r>
          </a:p>
        </p:txBody>
      </p:sp>
      <p:sp>
        <p:nvSpPr>
          <p:cNvPr id="3" name="Rectangle 2">
            <a:extLst>
              <a:ext uri="{FF2B5EF4-FFF2-40B4-BE49-F238E27FC236}">
                <a16:creationId xmlns:a16="http://schemas.microsoft.com/office/drawing/2014/main" id="{14566C77-213F-4994-AB55-F617AFE7BDA8}"/>
              </a:ext>
            </a:extLst>
          </p:cNvPr>
          <p:cNvSpPr/>
          <p:nvPr/>
        </p:nvSpPr>
        <p:spPr>
          <a:xfrm>
            <a:off x="269240" y="1523624"/>
            <a:ext cx="11655840" cy="2062103"/>
          </a:xfrm>
          <a:prstGeom prst="rect">
            <a:avLst/>
          </a:prstGeom>
          <a:solidFill>
            <a:schemeClr val="bg1">
              <a:lumMod val="85000"/>
            </a:schemeClr>
          </a:solidFill>
          <a:ln>
            <a:solidFill>
              <a:schemeClr val="bg1">
                <a:lumMod val="50000"/>
              </a:schemeClr>
            </a:solidFill>
          </a:ln>
        </p:spPr>
        <p:txBody>
          <a:bodyPr wrap="square">
            <a:spAutoFit/>
          </a:bodyPr>
          <a:lstStyle/>
          <a:p>
            <a:r>
              <a:rPr lang="en-US" sz="1600" dirty="0">
                <a:solidFill>
                  <a:srgbClr val="0000FF"/>
                </a:solidFill>
                <a:latin typeface="Consolas" panose="020B0609020204030204" pitchFamily="49" charset="0"/>
              </a:rPr>
              <a:t>CREATE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TRIGGER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TR_Company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Company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AFTER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Insert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AS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Begin</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UserRole</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CompanyID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'Default'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inserted</a:t>
            </a:r>
            <a:r>
              <a:rPr lang="en-US" sz="1600" dirty="0">
                <a:solidFill>
                  <a:srgbClr val="0000FF"/>
                </a:solidFill>
                <a:latin typeface="Consolas" panose="020B0609020204030204" pitchFamily="49" charset="0"/>
              </a:rPr>
              <a:t>  </a:t>
            </a:r>
          </a:p>
          <a:p>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WidgetCatalog</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CompanyID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a:t>
            </a:r>
            <a:r>
              <a:rPr lang="en-US" sz="1600" dirty="0" err="1">
                <a:solidFill>
                  <a:srgbClr val="808080"/>
                </a:solidFill>
                <a:latin typeface="Consolas" panose="020B0609020204030204" pitchFamily="49" charset="0"/>
              </a:rPr>
              <a:t>.</a:t>
            </a:r>
            <a:r>
              <a:rPr lang="en-US" sz="1600" dirty="0" err="1">
                <a:solidFill>
                  <a:srgbClr val="0000FF"/>
                </a:solidFill>
                <a:latin typeface="Consolas" panose="020B0609020204030204" pitchFamily="49" charset="0"/>
              </a:rPr>
              <a:t>Level</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'company’</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WidgetCatalog</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CompanyID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a:t>
            </a:r>
            <a:r>
              <a:rPr lang="en-US" sz="1600" dirty="0" err="1">
                <a:solidFill>
                  <a:srgbClr val="808080"/>
                </a:solidFill>
                <a:latin typeface="Consolas" panose="020B0609020204030204" pitchFamily="49" charset="0"/>
              </a:rPr>
              <a:t>.</a:t>
            </a:r>
            <a:r>
              <a:rPr lang="en-US" sz="1600" dirty="0" err="1">
                <a:solidFill>
                  <a:srgbClr val="0000FF"/>
                </a:solidFill>
                <a:latin typeface="Consolas" panose="020B0609020204030204" pitchFamily="49" charset="0"/>
              </a:rPr>
              <a:t>Level</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'factory’</a:t>
            </a:r>
          </a:p>
          <a:p>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Dashboard</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CompanyID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DashboardType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'company' </a:t>
            </a:r>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End</a:t>
            </a:r>
            <a:endParaRPr lang="en-US" sz="1600" dirty="0"/>
          </a:p>
        </p:txBody>
      </p:sp>
      <p:sp>
        <p:nvSpPr>
          <p:cNvPr id="4" name="Content Placeholder 2">
            <a:extLst>
              <a:ext uri="{FF2B5EF4-FFF2-40B4-BE49-F238E27FC236}">
                <a16:creationId xmlns:a16="http://schemas.microsoft.com/office/drawing/2014/main" id="{8337D27E-511C-4914-BEDF-6076A2F286D2}"/>
              </a:ext>
            </a:extLst>
          </p:cNvPr>
          <p:cNvSpPr txBox="1">
            <a:spLocks/>
          </p:cNvSpPr>
          <p:nvPr/>
        </p:nvSpPr>
        <p:spPr>
          <a:xfrm>
            <a:off x="575036" y="4308343"/>
            <a:ext cx="7645138" cy="1507995"/>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000" dirty="0"/>
              <a:t>Create ‘default’ </a:t>
            </a:r>
            <a:r>
              <a:rPr lang="en-US" altLang="zh-TW" sz="2000" dirty="0" err="1"/>
              <a:t>UserRole</a:t>
            </a:r>
            <a:endParaRPr lang="en-US" altLang="zh-TW" sz="2000" dirty="0"/>
          </a:p>
          <a:p>
            <a:pPr>
              <a:buFont typeface="Wingdings" panose="05000000000000000000" pitchFamily="2" charset="2"/>
              <a:buChar char="l"/>
            </a:pPr>
            <a:r>
              <a:rPr lang="en-US" altLang="zh-TW" sz="2000" dirty="0"/>
              <a:t>Create company level dashboard</a:t>
            </a:r>
          </a:p>
          <a:p>
            <a:pPr>
              <a:buFont typeface="Wingdings" panose="05000000000000000000" pitchFamily="2" charset="2"/>
              <a:buChar char="l"/>
            </a:pPr>
            <a:r>
              <a:rPr lang="en-US" altLang="zh-TW" sz="2000" dirty="0"/>
              <a:t>Create company level </a:t>
            </a:r>
            <a:r>
              <a:rPr lang="en-US" altLang="zh-TW" sz="2000" dirty="0" err="1"/>
              <a:t>widgetCatalog</a:t>
            </a:r>
            <a:endParaRPr lang="en-US" altLang="zh-TW" sz="2000" dirty="0"/>
          </a:p>
          <a:p>
            <a:pPr>
              <a:buFont typeface="Wingdings" panose="05000000000000000000" pitchFamily="2" charset="2"/>
              <a:buChar char="l"/>
            </a:pPr>
            <a:r>
              <a:rPr lang="en-US" altLang="zh-TW" sz="2000" dirty="0"/>
              <a:t>Create factory level </a:t>
            </a:r>
            <a:r>
              <a:rPr lang="en-US" altLang="zh-TW" sz="2000" dirty="0" err="1"/>
              <a:t>widgeCatalog</a:t>
            </a:r>
            <a:endParaRPr lang="en-US" altLang="zh-TW" sz="2000" dirty="0"/>
          </a:p>
        </p:txBody>
      </p:sp>
    </p:spTree>
    <p:extLst>
      <p:ext uri="{BB962C8B-B14F-4D97-AF65-F5344CB8AC3E}">
        <p14:creationId xmlns:p14="http://schemas.microsoft.com/office/powerpoint/2010/main" val="37322844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2E7CC2E-E0CC-404A-B6BD-539FA2A069F0}"/>
              </a:ext>
            </a:extLst>
          </p:cNvPr>
          <p:cNvSpPr>
            <a:spLocks noGrp="1"/>
          </p:cNvSpPr>
          <p:nvPr>
            <p:ph type="title"/>
          </p:nvPr>
        </p:nvSpPr>
        <p:spPr/>
        <p:txBody>
          <a:bodyPr/>
          <a:lstStyle/>
          <a:p>
            <a:r>
              <a:rPr lang="en-US" dirty="0"/>
              <a:t>DB Trigger: after Insert Factory</a:t>
            </a:r>
          </a:p>
        </p:txBody>
      </p:sp>
      <p:sp>
        <p:nvSpPr>
          <p:cNvPr id="14" name="Rectangle 13">
            <a:extLst>
              <a:ext uri="{FF2B5EF4-FFF2-40B4-BE49-F238E27FC236}">
                <a16:creationId xmlns:a16="http://schemas.microsoft.com/office/drawing/2014/main" id="{853152C3-B047-4CE7-87A3-3B9F9404A186}"/>
              </a:ext>
            </a:extLst>
          </p:cNvPr>
          <p:cNvSpPr/>
          <p:nvPr/>
        </p:nvSpPr>
        <p:spPr>
          <a:xfrm>
            <a:off x="398656" y="1476463"/>
            <a:ext cx="11450837" cy="1569660"/>
          </a:xfrm>
          <a:prstGeom prst="rect">
            <a:avLst/>
          </a:prstGeom>
          <a:solidFill>
            <a:schemeClr val="bg1">
              <a:lumMod val="85000"/>
            </a:schemeClr>
          </a:solidFill>
          <a:ln>
            <a:solidFill>
              <a:schemeClr val="bg1">
                <a:lumMod val="50000"/>
              </a:schemeClr>
            </a:solidFill>
          </a:ln>
        </p:spPr>
        <p:txBody>
          <a:bodyPr wrap="square">
            <a:spAutoFit/>
          </a:bodyPr>
          <a:lstStyle/>
          <a:p>
            <a:r>
              <a:rPr lang="en-US" sz="1600" dirty="0">
                <a:solidFill>
                  <a:srgbClr val="0000FF"/>
                </a:solidFill>
                <a:latin typeface="Consolas" panose="020B0609020204030204" pitchFamily="49" charset="0"/>
              </a:rPr>
              <a:t>CREATE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TRIGGER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TR_Factory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Factory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AFTER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Insert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AS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Begin</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Dashboard</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CompanyID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DashboardType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FactoryID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CompanyId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'factory'</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Id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inserted A</a:t>
            </a:r>
          </a:p>
          <a:p>
            <a:r>
              <a:rPr lang="en-US" sz="1600" dirty="0">
                <a:solidFill>
                  <a:srgbClr val="0000FF"/>
                </a:solidFill>
                <a:latin typeface="Consolas" panose="020B0609020204030204" pitchFamily="49" charset="0"/>
              </a:rPr>
              <a:t>End</a:t>
            </a:r>
            <a:endParaRPr lang="en-US" sz="1600" dirty="0">
              <a:solidFill>
                <a:srgbClr val="000000"/>
              </a:solidFill>
              <a:latin typeface="Consolas" panose="020B0609020204030204" pitchFamily="49" charset="0"/>
            </a:endParaRPr>
          </a:p>
        </p:txBody>
      </p:sp>
      <p:sp>
        <p:nvSpPr>
          <p:cNvPr id="15" name="Content Placeholder 2">
            <a:extLst>
              <a:ext uri="{FF2B5EF4-FFF2-40B4-BE49-F238E27FC236}">
                <a16:creationId xmlns:a16="http://schemas.microsoft.com/office/drawing/2014/main" id="{0747AC66-952A-43BF-AF32-F99578A9EEA0}"/>
              </a:ext>
            </a:extLst>
          </p:cNvPr>
          <p:cNvSpPr txBox="1">
            <a:spLocks/>
          </p:cNvSpPr>
          <p:nvPr/>
        </p:nvSpPr>
        <p:spPr>
          <a:xfrm>
            <a:off x="527902" y="3789870"/>
            <a:ext cx="7645138" cy="574742"/>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000" dirty="0">
                <a:solidFill>
                  <a:schemeClr val="tx1"/>
                </a:solidFill>
              </a:rPr>
              <a:t>Create factory level dashboard</a:t>
            </a:r>
          </a:p>
        </p:txBody>
      </p:sp>
    </p:spTree>
    <p:extLst>
      <p:ext uri="{BB962C8B-B14F-4D97-AF65-F5344CB8AC3E}">
        <p14:creationId xmlns:p14="http://schemas.microsoft.com/office/powerpoint/2010/main" val="5900372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B6845-28EA-4C88-8F06-1222ACB7B433}"/>
              </a:ext>
            </a:extLst>
          </p:cNvPr>
          <p:cNvSpPr>
            <a:spLocks noGrp="1"/>
          </p:cNvSpPr>
          <p:nvPr>
            <p:ph type="title"/>
          </p:nvPr>
        </p:nvSpPr>
        <p:spPr/>
        <p:txBody>
          <a:bodyPr/>
          <a:lstStyle/>
          <a:p>
            <a:r>
              <a:rPr lang="en-US" dirty="0"/>
              <a:t>DB Trigger: after Insert Dashboard</a:t>
            </a:r>
          </a:p>
        </p:txBody>
      </p:sp>
      <p:sp>
        <p:nvSpPr>
          <p:cNvPr id="3" name="Rectangle 2">
            <a:extLst>
              <a:ext uri="{FF2B5EF4-FFF2-40B4-BE49-F238E27FC236}">
                <a16:creationId xmlns:a16="http://schemas.microsoft.com/office/drawing/2014/main" id="{0B5C1044-7FB8-4A33-BD2B-0F40ECE1A1BF}"/>
              </a:ext>
            </a:extLst>
          </p:cNvPr>
          <p:cNvSpPr/>
          <p:nvPr/>
        </p:nvSpPr>
        <p:spPr>
          <a:xfrm>
            <a:off x="269240" y="1582341"/>
            <a:ext cx="11655840" cy="1846659"/>
          </a:xfrm>
          <a:prstGeom prst="rect">
            <a:avLst/>
          </a:prstGeom>
          <a:solidFill>
            <a:schemeClr val="bg1">
              <a:lumMod val="85000"/>
            </a:schemeClr>
          </a:solidFill>
          <a:ln>
            <a:solidFill>
              <a:schemeClr val="bg1">
                <a:lumMod val="50000"/>
              </a:schemeClr>
            </a:solidFill>
          </a:ln>
        </p:spPr>
        <p:txBody>
          <a:bodyPr wrap="square">
            <a:spAutoFit/>
          </a:bodyPr>
          <a:lstStyle/>
          <a:p>
            <a:r>
              <a:rPr lang="en-US" sz="1600" dirty="0">
                <a:solidFill>
                  <a:srgbClr val="0000FF"/>
                </a:solidFill>
                <a:latin typeface="Consolas" panose="020B0609020204030204" pitchFamily="49" charset="0"/>
              </a:rPr>
              <a:t>Create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TRIGGER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TR_CompanyDashboardWidgets</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Dashboard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AFTER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Insert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AS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Begin</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DashboardWidgets</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DashboardID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WidgetCatalogID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RowNo</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ColumnSeq</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WidthSpace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HeightPixel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B</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0</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4</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160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inserted A</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WidgetCatalog</a:t>
            </a:r>
            <a:r>
              <a:rPr lang="en-US" sz="1600" dirty="0">
                <a:solidFill>
                  <a:srgbClr val="000000"/>
                </a:solidFill>
                <a:latin typeface="Consolas" panose="020B0609020204030204" pitchFamily="49" charset="0"/>
              </a:rPr>
              <a:t> B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CompanyID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CompanyID</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a:t>
            </a:r>
            <a:r>
              <a:rPr lang="en-US" sz="1600" dirty="0" err="1">
                <a:solidFill>
                  <a:srgbClr val="808080"/>
                </a:solidFill>
                <a:latin typeface="Consolas" panose="020B0609020204030204" pitchFamily="49" charset="0"/>
              </a:rPr>
              <a:t>.</a:t>
            </a:r>
            <a:r>
              <a:rPr lang="en-US" sz="1600" dirty="0" err="1">
                <a:solidFill>
                  <a:srgbClr val="0000FF"/>
                </a:solidFill>
                <a:latin typeface="Consolas" panose="020B0609020204030204" pitchFamily="49" charset="0"/>
              </a:rPr>
              <a:t>Level</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DashboardType</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End</a:t>
            </a:r>
            <a:endParaRPr lang="en-US" sz="1600" dirty="0"/>
          </a:p>
        </p:txBody>
      </p:sp>
      <p:sp>
        <p:nvSpPr>
          <p:cNvPr id="4" name="Content Placeholder 2">
            <a:extLst>
              <a:ext uri="{FF2B5EF4-FFF2-40B4-BE49-F238E27FC236}">
                <a16:creationId xmlns:a16="http://schemas.microsoft.com/office/drawing/2014/main" id="{3369C1E1-9465-4D0F-84AC-E1B2641C6112}"/>
              </a:ext>
            </a:extLst>
          </p:cNvPr>
          <p:cNvSpPr txBox="1">
            <a:spLocks/>
          </p:cNvSpPr>
          <p:nvPr/>
        </p:nvSpPr>
        <p:spPr>
          <a:xfrm>
            <a:off x="527902" y="3789869"/>
            <a:ext cx="7645138" cy="1310031"/>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000" dirty="0">
                <a:solidFill>
                  <a:schemeClr val="tx1"/>
                </a:solidFill>
              </a:rPr>
              <a:t>Create company and factory level widgets from </a:t>
            </a:r>
            <a:r>
              <a:rPr lang="en-US" altLang="zh-TW" sz="2000" dirty="0" err="1">
                <a:solidFill>
                  <a:schemeClr val="tx1"/>
                </a:solidFill>
              </a:rPr>
              <a:t>WidgetCatalog</a:t>
            </a:r>
            <a:r>
              <a:rPr lang="en-US" altLang="zh-TW" sz="2000" dirty="0">
                <a:solidFill>
                  <a:schemeClr val="tx1"/>
                </a:solidFill>
              </a:rPr>
              <a:t> to </a:t>
            </a:r>
            <a:r>
              <a:rPr lang="en-US" altLang="zh-TW" sz="2000" dirty="0" err="1">
                <a:solidFill>
                  <a:schemeClr val="tx1"/>
                </a:solidFill>
              </a:rPr>
              <a:t>DashboardWidgets</a:t>
            </a:r>
            <a:r>
              <a:rPr lang="en-US" altLang="zh-TW" sz="2000" dirty="0">
                <a:solidFill>
                  <a:schemeClr val="tx1"/>
                </a:solidFill>
              </a:rPr>
              <a:t> after company and factory level dashboard be created.</a:t>
            </a:r>
          </a:p>
        </p:txBody>
      </p:sp>
    </p:spTree>
    <p:extLst>
      <p:ext uri="{BB962C8B-B14F-4D97-AF65-F5344CB8AC3E}">
        <p14:creationId xmlns:p14="http://schemas.microsoft.com/office/powerpoint/2010/main" val="10205565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307B-D9DB-4E36-8801-313553362857}"/>
              </a:ext>
            </a:extLst>
          </p:cNvPr>
          <p:cNvSpPr>
            <a:spLocks noGrp="1"/>
          </p:cNvSpPr>
          <p:nvPr>
            <p:ph type="title"/>
          </p:nvPr>
        </p:nvSpPr>
        <p:spPr/>
        <p:txBody>
          <a:bodyPr/>
          <a:lstStyle/>
          <a:p>
            <a:r>
              <a:rPr lang="en-US" dirty="0"/>
              <a:t>DB Trigger: after delete Factory</a:t>
            </a:r>
          </a:p>
        </p:txBody>
      </p:sp>
      <p:sp>
        <p:nvSpPr>
          <p:cNvPr id="3" name="Rectangle 2">
            <a:extLst>
              <a:ext uri="{FF2B5EF4-FFF2-40B4-BE49-F238E27FC236}">
                <a16:creationId xmlns:a16="http://schemas.microsoft.com/office/drawing/2014/main" id="{28A79E48-56F6-4884-ADAD-FA6034B79325}"/>
              </a:ext>
            </a:extLst>
          </p:cNvPr>
          <p:cNvSpPr/>
          <p:nvPr/>
        </p:nvSpPr>
        <p:spPr>
          <a:xfrm>
            <a:off x="269240" y="1281428"/>
            <a:ext cx="11655840" cy="3539430"/>
          </a:xfrm>
          <a:prstGeom prst="rect">
            <a:avLst/>
          </a:prstGeom>
          <a:solidFill>
            <a:schemeClr val="bg1">
              <a:lumMod val="85000"/>
            </a:schemeClr>
          </a:solidFill>
          <a:ln>
            <a:solidFill>
              <a:schemeClr val="bg1">
                <a:lumMod val="50000"/>
              </a:schemeClr>
            </a:solidFill>
          </a:ln>
        </p:spPr>
        <p:txBody>
          <a:bodyPr wrap="square">
            <a:spAutoFit/>
          </a:bodyPr>
          <a:lstStyle/>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TRIGGER</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SmartFactory</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TR_Factory_Delete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SmartFactory</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Factory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AFTER</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Update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AS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Begin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Declare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DeletedFlag</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bit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Declare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FactoryId</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Declare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BoardId</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Select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DeletedFlag</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Inserted</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DeletedFlag</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Inserted</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if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DeletedFlag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Begin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Select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FactoryId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Inserted</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Id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Inserted</a:t>
            </a:r>
          </a:p>
          <a:p>
            <a:r>
              <a:rPr lang="en-US" sz="1400" dirty="0">
                <a:solidFill>
                  <a:srgbClr val="0000FF"/>
                </a:solidFill>
                <a:latin typeface="Consolas" panose="020B0609020204030204" pitchFamily="49" charset="0"/>
              </a:rPr>
              <a:t>    Select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BoardId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Id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SmartFactory</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Dashboard</a:t>
            </a:r>
            <a:r>
              <a:rPr lang="en-US" sz="1400" dirty="0">
                <a:solidFill>
                  <a:srgbClr val="000000"/>
                </a:solidFill>
                <a:latin typeface="Consolas" panose="020B0609020204030204" pitchFamily="49" charset="0"/>
              </a:rPr>
              <a:t> A </a:t>
            </a:r>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FactoryID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FactoryId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and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DashboardType</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'factory’</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delete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SmartFactory</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DashboardWidgets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DashboardID</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BoardId</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delete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SmartFactory</a:t>
            </a:r>
            <a:r>
              <a:rPr lang="en-US" sz="1400" dirty="0" err="1">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Dashboard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Id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BoardId</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End</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End</a:t>
            </a:r>
            <a:endParaRPr lang="en-US" sz="1400" dirty="0"/>
          </a:p>
        </p:txBody>
      </p:sp>
      <p:sp>
        <p:nvSpPr>
          <p:cNvPr id="4" name="Content Placeholder 2">
            <a:extLst>
              <a:ext uri="{FF2B5EF4-FFF2-40B4-BE49-F238E27FC236}">
                <a16:creationId xmlns:a16="http://schemas.microsoft.com/office/drawing/2014/main" id="{80B39F0C-FA0C-443F-BDA5-BEF79EC57B89}"/>
              </a:ext>
            </a:extLst>
          </p:cNvPr>
          <p:cNvSpPr txBox="1">
            <a:spLocks/>
          </p:cNvSpPr>
          <p:nvPr/>
        </p:nvSpPr>
        <p:spPr>
          <a:xfrm>
            <a:off x="490195" y="5081342"/>
            <a:ext cx="7645138" cy="782130"/>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000" dirty="0"/>
              <a:t>Remove Factory Dashboard</a:t>
            </a:r>
          </a:p>
          <a:p>
            <a:pPr>
              <a:buFont typeface="Wingdings" panose="05000000000000000000" pitchFamily="2" charset="2"/>
              <a:buChar char="l"/>
            </a:pPr>
            <a:r>
              <a:rPr lang="en-US" altLang="zh-TW" sz="2000" dirty="0"/>
              <a:t>Remove Factory </a:t>
            </a:r>
            <a:r>
              <a:rPr lang="en-US" altLang="zh-TW" sz="2000" dirty="0" err="1"/>
              <a:t>DashboardWidgets</a:t>
            </a:r>
            <a:endParaRPr lang="en-US" altLang="zh-TW" sz="2000" dirty="0"/>
          </a:p>
        </p:txBody>
      </p:sp>
    </p:spTree>
    <p:extLst>
      <p:ext uri="{BB962C8B-B14F-4D97-AF65-F5344CB8AC3E}">
        <p14:creationId xmlns:p14="http://schemas.microsoft.com/office/powerpoint/2010/main" val="10682583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75BC9-D4EA-43EC-9807-A985DAD1CAE2}"/>
              </a:ext>
            </a:extLst>
          </p:cNvPr>
          <p:cNvSpPr>
            <a:spLocks noGrp="1"/>
          </p:cNvSpPr>
          <p:nvPr>
            <p:ph type="title"/>
          </p:nvPr>
        </p:nvSpPr>
        <p:spPr/>
        <p:txBody>
          <a:bodyPr/>
          <a:lstStyle/>
          <a:p>
            <a:r>
              <a:rPr lang="en-US" dirty="0"/>
              <a:t>DB Trigger: after insert </a:t>
            </a:r>
            <a:r>
              <a:rPr lang="en-US" dirty="0" err="1"/>
              <a:t>MessageCatalog</a:t>
            </a:r>
            <a:endParaRPr lang="en-US" dirty="0"/>
          </a:p>
        </p:txBody>
      </p:sp>
      <p:sp>
        <p:nvSpPr>
          <p:cNvPr id="4" name="Content Placeholder 2">
            <a:extLst>
              <a:ext uri="{FF2B5EF4-FFF2-40B4-BE49-F238E27FC236}">
                <a16:creationId xmlns:a16="http://schemas.microsoft.com/office/drawing/2014/main" id="{FA9CF871-4D43-4DA9-AC8F-ADB51A4F455A}"/>
              </a:ext>
            </a:extLst>
          </p:cNvPr>
          <p:cNvSpPr txBox="1">
            <a:spLocks/>
          </p:cNvSpPr>
          <p:nvPr/>
        </p:nvSpPr>
        <p:spPr>
          <a:xfrm>
            <a:off x="490195" y="5552682"/>
            <a:ext cx="7645138" cy="782130"/>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000" dirty="0"/>
              <a:t>Create mandatory message element for new created master message</a:t>
            </a:r>
          </a:p>
        </p:txBody>
      </p:sp>
      <p:sp>
        <p:nvSpPr>
          <p:cNvPr id="5" name="Rectangle 4">
            <a:extLst>
              <a:ext uri="{FF2B5EF4-FFF2-40B4-BE49-F238E27FC236}">
                <a16:creationId xmlns:a16="http://schemas.microsoft.com/office/drawing/2014/main" id="{BBC5745E-1722-4337-92B2-E811FCD7E910}"/>
              </a:ext>
            </a:extLst>
          </p:cNvPr>
          <p:cNvSpPr/>
          <p:nvPr/>
        </p:nvSpPr>
        <p:spPr>
          <a:xfrm>
            <a:off x="269240" y="1234135"/>
            <a:ext cx="11655840" cy="3847207"/>
          </a:xfrm>
          <a:prstGeom prst="rect">
            <a:avLst/>
          </a:prstGeom>
          <a:solidFill>
            <a:schemeClr val="bg1">
              <a:lumMod val="85000"/>
            </a:schemeClr>
          </a:solidFill>
          <a:ln>
            <a:solidFill>
              <a:schemeClr val="bg1">
                <a:lumMod val="50000"/>
              </a:schemeClr>
            </a:solidFill>
          </a:ln>
        </p:spPr>
        <p:txBody>
          <a:bodyPr wrap="square">
            <a:spAutoFit/>
          </a:bodyPr>
          <a:lstStyle/>
          <a:p>
            <a:r>
              <a:rPr lang="en-US" sz="1600" dirty="0">
                <a:solidFill>
                  <a:srgbClr val="0000FF"/>
                </a:solidFill>
                <a:latin typeface="Consolas" panose="020B0609020204030204" pitchFamily="49" charset="0"/>
              </a:rPr>
              <a:t>Create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TRIGGER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TR_MessageSFMandatoryElement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MessageCatalog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AFTER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Insert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AS</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Begin</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DECLARE</a:t>
            </a:r>
            <a:r>
              <a:rPr lang="en-US" sz="1600" dirty="0">
                <a:solidFill>
                  <a:srgbClr val="000000"/>
                </a:solidFill>
                <a:latin typeface="Consolas" panose="020B0609020204030204" pitchFamily="49" charset="0"/>
              </a:rPr>
              <a:t> @ID </a:t>
            </a:r>
            <a:r>
              <a:rPr lang="en-US" sz="1600" dirty="0" err="1">
                <a:solidFill>
                  <a:srgbClr val="0000FF"/>
                </a:solidFill>
                <a:latin typeface="Consolas" panose="020B0609020204030204" pitchFamily="49" charset="0"/>
              </a:rPr>
              <a:t>int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ChildMessage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bit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SET</a:t>
            </a:r>
            <a:r>
              <a:rPr lang="en-US" sz="1600" dirty="0">
                <a:solidFill>
                  <a:srgbClr val="000000"/>
                </a:solidFill>
                <a:latin typeface="Consolas" panose="020B0609020204030204" pitchFamily="49" charset="0"/>
              </a:rPr>
              <a:t> @ID </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ID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inserted</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SET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ChildMessage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ChildMessageFlag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inserted</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IF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ChildMessage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0</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BEGIN</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insert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into</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MessageElement</a:t>
            </a:r>
            <a:r>
              <a:rPr lang="en-US" sz="1600" dirty="0">
                <a:solidFill>
                  <a:srgbClr val="0000FF"/>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MessageCatalogID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ElementName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ElementDataType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MandatoryFlag</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SFMandatoryFlag</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p>
          <a:p>
            <a:r>
              <a:rPr lang="en-US" sz="1600" dirty="0">
                <a:solidFill>
                  <a:srgbClr val="0000FF"/>
                </a:solidFill>
                <a:latin typeface="Consolas" panose="020B0609020204030204" pitchFamily="49" charset="0"/>
              </a:rPr>
              <a:t>    select</a:t>
            </a:r>
            <a:r>
              <a:rPr lang="en-US" sz="1600" dirty="0">
                <a:solidFill>
                  <a:srgbClr val="000000"/>
                </a:solidFill>
                <a:latin typeface="Consolas" panose="020B0609020204030204" pitchFamily="49" charset="0"/>
              </a:rPr>
              <a:t> @ID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ElementName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ElementDataType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MandatoryFlag</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MandatoryFlag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SmartFactory</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MessageMandatoryElementDef</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  End</a:t>
            </a:r>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End</a:t>
            </a:r>
            <a:endParaRPr lang="en-US" sz="1600" dirty="0"/>
          </a:p>
        </p:txBody>
      </p:sp>
    </p:spTree>
    <p:extLst>
      <p:ext uri="{BB962C8B-B14F-4D97-AF65-F5344CB8AC3E}">
        <p14:creationId xmlns:p14="http://schemas.microsoft.com/office/powerpoint/2010/main" val="15760995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Section 2 DB End </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Kevin Kao | Walker Lin | Andy Li</a:t>
            </a:r>
          </a:p>
          <a:p>
            <a:r>
              <a:rPr lang="en-US" dirty="0"/>
              <a:t>Microsoft IoT Innovation Center</a:t>
            </a:r>
          </a:p>
        </p:txBody>
      </p:sp>
      <p:sp>
        <p:nvSpPr>
          <p:cNvPr id="4" name="Footer Placeholder 3"/>
          <p:cNvSpPr>
            <a:spLocks noGrp="1"/>
          </p:cNvSpPr>
          <p:nvPr>
            <p:ph type="ft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239">
                      <a:srgbClr val="FFFFFF"/>
                    </a:gs>
                    <a:gs pos="11940">
                      <a:srgbClr val="FFFFFF"/>
                    </a:gs>
                  </a:gsLst>
                  <a:lin ang="5400000" scaled="0"/>
                </a:gradFill>
                <a:effectLst/>
                <a:uLnTx/>
                <a:uFillTx/>
                <a:latin typeface="Segoe UI"/>
                <a:ea typeface="+mn-ea"/>
                <a:cs typeface="+mn-cs"/>
              </a:rPr>
              <a:t>Microsoft Confidential</a:t>
            </a:r>
            <a:endParaRPr kumimoji="0" lang="en-US" sz="882" b="0" i="0" u="none" strike="noStrike" kern="1200" cap="none" spc="0" normalizeH="0" baseline="0" noProof="0" dirty="0">
              <a:ln>
                <a:noFill/>
              </a:ln>
              <a:gradFill>
                <a:gsLst>
                  <a:gs pos="2239">
                    <a:srgbClr val="FFFFFF"/>
                  </a:gs>
                  <a:gs pos="1194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3198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0865" y="1268486"/>
            <a:ext cx="5536295" cy="5262979"/>
          </a:xfrm>
          <a:prstGeom prst="rect">
            <a:avLst/>
          </a:prstGeom>
          <a:noFill/>
        </p:spPr>
        <p:txBody>
          <a:bodyPr wrap="square" rtlCol="0">
            <a:spAutoFit/>
          </a:bodyPr>
          <a:lstStyle/>
          <a:p>
            <a:r>
              <a:rPr lang="en-US" altLang="zh-TW" sz="2000" dirty="0"/>
              <a:t>Section 1 (4 hours)</a:t>
            </a:r>
          </a:p>
          <a:p>
            <a:pPr marL="742950" lvl="1" indent="-285750">
              <a:buFontTx/>
              <a:buChar char="-"/>
            </a:pPr>
            <a:r>
              <a:rPr lang="en-US" altLang="zh-TW" sz="1600" dirty="0"/>
              <a:t>Deploy Azure Services</a:t>
            </a:r>
          </a:p>
          <a:p>
            <a:pPr marL="742950" lvl="1" indent="-285750">
              <a:buFontTx/>
              <a:buChar char="-"/>
            </a:pPr>
            <a:r>
              <a:rPr lang="en-US" altLang="zh-TW" sz="1600" dirty="0"/>
              <a:t>Deploy DB and Data</a:t>
            </a:r>
          </a:p>
          <a:p>
            <a:pPr marL="742950" lvl="1" indent="-285750">
              <a:buFontTx/>
              <a:buChar char="-"/>
            </a:pPr>
            <a:r>
              <a:rPr lang="en-US" altLang="zh-TW" sz="1600" dirty="0"/>
              <a:t>Deploy API Service, Admin and </a:t>
            </a:r>
            <a:r>
              <a:rPr lang="en-US" altLang="zh-TW" sz="1600" dirty="0" err="1"/>
              <a:t>SuperAdmin</a:t>
            </a:r>
            <a:endParaRPr lang="en-US" altLang="zh-TW" sz="1600" dirty="0"/>
          </a:p>
          <a:p>
            <a:pPr marL="742950" lvl="1" indent="-285750">
              <a:buFontTx/>
              <a:buChar char="-"/>
            </a:pPr>
            <a:r>
              <a:rPr lang="en-US" altLang="zh-TW" sz="1600" dirty="0"/>
              <a:t>Deploy Backend Tasks</a:t>
            </a:r>
          </a:p>
          <a:p>
            <a:pPr marL="742950" lvl="1" indent="-285750">
              <a:buFontTx/>
              <a:buChar char="-"/>
            </a:pPr>
            <a:r>
              <a:rPr lang="en-US" altLang="zh-TW" sz="1600" dirty="0"/>
              <a:t>First Company Onboarding</a:t>
            </a:r>
          </a:p>
          <a:p>
            <a:pPr marL="742950" lvl="1" indent="-285750">
              <a:buFontTx/>
              <a:buChar char="-"/>
            </a:pPr>
            <a:r>
              <a:rPr lang="en-US" altLang="zh-TW" sz="1600" dirty="0"/>
              <a:t>Remote Monitoring</a:t>
            </a:r>
          </a:p>
          <a:p>
            <a:pPr lvl="1"/>
            <a:endParaRPr lang="en-US" altLang="zh-TW" dirty="0"/>
          </a:p>
          <a:p>
            <a:r>
              <a:rPr lang="en-US" altLang="zh-TW" sz="2000" dirty="0"/>
              <a:t>Section 2 (4 ~6 hours)</a:t>
            </a:r>
          </a:p>
          <a:p>
            <a:pPr marL="742950" lvl="1" indent="-285750">
              <a:buFontTx/>
              <a:buChar char="-"/>
            </a:pPr>
            <a:r>
              <a:rPr lang="en-US" altLang="zh-TW" sz="1600" dirty="0"/>
              <a:t>DB Schema Overview</a:t>
            </a:r>
          </a:p>
          <a:p>
            <a:pPr marL="742950" lvl="1" indent="-285750">
              <a:buFontTx/>
              <a:buChar char="-"/>
            </a:pPr>
            <a:r>
              <a:rPr lang="en-US" altLang="zh-TW" sz="1600" dirty="0"/>
              <a:t>API Service (EF, Authentication and Class Model)</a:t>
            </a:r>
          </a:p>
          <a:p>
            <a:pPr marL="742950" lvl="1" indent="-285750">
              <a:buFontTx/>
              <a:buChar char="-"/>
            </a:pPr>
            <a:r>
              <a:rPr lang="en-US" altLang="zh-TW" sz="1600" dirty="0"/>
              <a:t>Admin &amp; </a:t>
            </a:r>
            <a:r>
              <a:rPr lang="en-US" altLang="zh-TW" sz="1600" dirty="0" err="1"/>
              <a:t>SuperAdmin</a:t>
            </a:r>
            <a:r>
              <a:rPr lang="en-US" altLang="zh-TW" sz="1600" dirty="0"/>
              <a:t> (MVC and Call Flow)</a:t>
            </a:r>
          </a:p>
          <a:p>
            <a:pPr marL="742950" lvl="1" indent="-285750">
              <a:buFontTx/>
              <a:buChar char="-"/>
            </a:pPr>
            <a:r>
              <a:rPr lang="en-US" altLang="zh-TW" sz="1600" dirty="0"/>
              <a:t>Toolkit Device SDK &amp; IoT Hub Receiver</a:t>
            </a:r>
          </a:p>
          <a:p>
            <a:pPr marL="742950" lvl="1" indent="-285750">
              <a:buFontTx/>
              <a:buChar char="-"/>
            </a:pPr>
            <a:r>
              <a:rPr lang="en-US" altLang="zh-TW" sz="1600" dirty="0"/>
              <a:t>Signal R &amp; Message</a:t>
            </a:r>
          </a:p>
          <a:p>
            <a:endParaRPr lang="en-US" altLang="zh-TW" dirty="0"/>
          </a:p>
          <a:p>
            <a:r>
              <a:rPr lang="en-US" altLang="zh-TW" sz="2000" dirty="0"/>
              <a:t>Section 3 (4 hours)</a:t>
            </a:r>
          </a:p>
          <a:p>
            <a:pPr marL="742950" lvl="1" indent="-285750">
              <a:buFontTx/>
              <a:buChar char="-"/>
            </a:pPr>
            <a:r>
              <a:rPr lang="en-US" altLang="zh-TW" sz="1600" dirty="0"/>
              <a:t>Service Bus &amp; </a:t>
            </a:r>
            <a:r>
              <a:rPr lang="en-US" altLang="zh-TW" sz="1600" dirty="0" err="1"/>
              <a:t>OpsInfra</a:t>
            </a:r>
            <a:r>
              <a:rPr lang="en-US" altLang="zh-TW" sz="1600" dirty="0"/>
              <a:t>, </a:t>
            </a:r>
            <a:r>
              <a:rPr lang="en-US" altLang="zh-TW" sz="1600" dirty="0" err="1"/>
              <a:t>OpsAlarm</a:t>
            </a:r>
            <a:r>
              <a:rPr lang="en-US" altLang="zh-TW" sz="1600" dirty="0"/>
              <a:t>, </a:t>
            </a:r>
            <a:r>
              <a:rPr lang="en-US" altLang="zh-TW" sz="1600" dirty="0" err="1"/>
              <a:t>RoutineTask</a:t>
            </a:r>
            <a:endParaRPr lang="en-US" altLang="zh-TW" sz="1600" dirty="0"/>
          </a:p>
          <a:p>
            <a:pPr marL="742950" lvl="1" indent="-285750">
              <a:buFontTx/>
              <a:buChar char="-"/>
            </a:pPr>
            <a:r>
              <a:rPr lang="en-US" altLang="zh-TW" sz="1600" dirty="0"/>
              <a:t>Document DB</a:t>
            </a:r>
          </a:p>
          <a:p>
            <a:pPr marL="742950" lvl="1" indent="-285750">
              <a:buFontTx/>
              <a:buChar char="-"/>
            </a:pPr>
            <a:r>
              <a:rPr lang="en-US" altLang="zh-TW" sz="1600" dirty="0"/>
              <a:t>Service Fabric</a:t>
            </a:r>
          </a:p>
          <a:p>
            <a:pPr marL="742950" lvl="1" indent="-285750">
              <a:buFontTx/>
              <a:buChar char="-"/>
            </a:pPr>
            <a:r>
              <a:rPr lang="en-US" altLang="zh-TW" sz="1600" dirty="0"/>
              <a:t>Log &amp; Operation and Trouble Shooting</a:t>
            </a:r>
            <a:endParaRPr lang="zh-TW" alt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3818" y="3047852"/>
            <a:ext cx="2551262" cy="3604299"/>
          </a:xfrm>
          <a:prstGeom prst="rect">
            <a:avLst/>
          </a:prstGeom>
        </p:spPr>
      </p:pic>
      <p:sp>
        <p:nvSpPr>
          <p:cNvPr id="7" name="Title 3"/>
          <p:cNvSpPr>
            <a:spLocks noGrp="1"/>
          </p:cNvSpPr>
          <p:nvPr>
            <p:ph type="title"/>
          </p:nvPr>
        </p:nvSpPr>
        <p:spPr>
          <a:xfrm>
            <a:off x="269240" y="289511"/>
            <a:ext cx="11655840" cy="899665"/>
          </a:xfrm>
        </p:spPr>
        <p:txBody>
          <a:bodyPr/>
          <a:lstStyle/>
          <a:p>
            <a:r>
              <a:rPr lang="en-US" dirty="0"/>
              <a:t>Content</a:t>
            </a:r>
          </a:p>
        </p:txBody>
      </p:sp>
      <p:sp>
        <p:nvSpPr>
          <p:cNvPr id="6" name="TextBox 5"/>
          <p:cNvSpPr txBox="1"/>
          <p:nvPr/>
        </p:nvSpPr>
        <p:spPr>
          <a:xfrm>
            <a:off x="6260623" y="1268486"/>
            <a:ext cx="4447824" cy="1631216"/>
          </a:xfrm>
          <a:prstGeom prst="rect">
            <a:avLst/>
          </a:prstGeom>
          <a:noFill/>
        </p:spPr>
        <p:txBody>
          <a:bodyPr wrap="square" rtlCol="0">
            <a:spAutoFit/>
          </a:bodyPr>
          <a:lstStyle/>
          <a:p>
            <a:r>
              <a:rPr lang="en-US" altLang="zh-TW" sz="2000" dirty="0"/>
              <a:t>Section 4 (4 hours)</a:t>
            </a:r>
          </a:p>
          <a:p>
            <a:pPr marL="742950" lvl="1" indent="-285750">
              <a:buFontTx/>
              <a:buChar char="-"/>
            </a:pPr>
            <a:r>
              <a:rPr lang="en-US" altLang="zh-TW" sz="2000" dirty="0"/>
              <a:t>How to Add New API</a:t>
            </a:r>
          </a:p>
          <a:p>
            <a:pPr marL="742950" lvl="1" indent="-285750">
              <a:buFontTx/>
              <a:buChar char="-"/>
            </a:pPr>
            <a:r>
              <a:rPr lang="en-US" altLang="zh-TW" sz="2000" dirty="0"/>
              <a:t>How to Add New Widget</a:t>
            </a:r>
          </a:p>
          <a:p>
            <a:pPr marL="742950" lvl="1" indent="-285750">
              <a:buFontTx/>
              <a:buChar char="-"/>
            </a:pPr>
            <a:r>
              <a:rPr lang="en-US" altLang="zh-TW" sz="2000" dirty="0"/>
              <a:t>How to Setup Staging </a:t>
            </a:r>
            <a:r>
              <a:rPr lang="en-US" altLang="zh-TW" sz="2000" dirty="0" err="1"/>
              <a:t>Env</a:t>
            </a:r>
            <a:endParaRPr lang="en-US" altLang="zh-TW" sz="2000" dirty="0"/>
          </a:p>
          <a:p>
            <a:pPr lvl="1"/>
            <a:endParaRPr lang="zh-TW" altLang="en-US" sz="2000" dirty="0"/>
          </a:p>
        </p:txBody>
      </p:sp>
    </p:spTree>
    <p:extLst>
      <p:ext uri="{BB962C8B-B14F-4D97-AF65-F5344CB8AC3E}">
        <p14:creationId xmlns:p14="http://schemas.microsoft.com/office/powerpoint/2010/main" val="35887252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92464" y="898769"/>
            <a:ext cx="10630419" cy="5857259"/>
          </a:xfrm>
          <a:prstGeom prst="rect">
            <a:avLst/>
          </a:prstGeom>
        </p:spPr>
      </p:pic>
      <p:sp>
        <p:nvSpPr>
          <p:cNvPr id="4" name="Title 3"/>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177443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DB Schema Overview </a:t>
            </a:r>
            <a:endParaRPr lang="zh-TW" alt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01" y="1434437"/>
            <a:ext cx="4992570" cy="4801685"/>
          </a:xfrm>
          <a:prstGeom prst="rect">
            <a:avLst/>
          </a:prstGeom>
        </p:spPr>
      </p:pic>
      <p:sp>
        <p:nvSpPr>
          <p:cNvPr id="8" name="Content Placeholder 2"/>
          <p:cNvSpPr txBox="1">
            <a:spLocks/>
          </p:cNvSpPr>
          <p:nvPr/>
        </p:nvSpPr>
        <p:spPr>
          <a:xfrm>
            <a:off x="6266456" y="1381320"/>
            <a:ext cx="5088503" cy="4889472"/>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800" dirty="0"/>
              <a:t>31 Tables</a:t>
            </a:r>
          </a:p>
          <a:p>
            <a:pPr>
              <a:buFont typeface="Wingdings" panose="05000000000000000000" pitchFamily="2" charset="2"/>
              <a:buChar char="l"/>
            </a:pPr>
            <a:r>
              <a:rPr lang="en-US" altLang="zh-TW" sz="2800" dirty="0"/>
              <a:t>1 View (</a:t>
            </a:r>
            <a:r>
              <a:rPr lang="en-US" altLang="zh-TW" sz="2800" dirty="0" err="1"/>
              <a:t>UsageLogSumByDay</a:t>
            </a:r>
            <a:r>
              <a:rPr lang="en-US" altLang="zh-TW" sz="2800" dirty="0"/>
              <a:t>)</a:t>
            </a:r>
          </a:p>
          <a:p>
            <a:pPr>
              <a:buFont typeface="Wingdings" panose="05000000000000000000" pitchFamily="2" charset="2"/>
              <a:buChar char="l"/>
            </a:pPr>
            <a:r>
              <a:rPr lang="en-US" altLang="zh-TW" sz="2800"/>
              <a:t>5 </a:t>
            </a:r>
            <a:r>
              <a:rPr lang="en-US" altLang="zh-TW" sz="2800" dirty="0"/>
              <a:t>Triggers</a:t>
            </a:r>
          </a:p>
        </p:txBody>
      </p:sp>
    </p:spTree>
    <p:extLst>
      <p:ext uri="{BB962C8B-B14F-4D97-AF65-F5344CB8AC3E}">
        <p14:creationId xmlns:p14="http://schemas.microsoft.com/office/powerpoint/2010/main" val="35987331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DB Schema – Core Entities </a:t>
            </a:r>
            <a:endParaRPr lang="zh-TW" altLang="en-US" dirty="0"/>
          </a:p>
        </p:txBody>
      </p:sp>
      <p:sp>
        <p:nvSpPr>
          <p:cNvPr id="8" name="Content Placeholder 2"/>
          <p:cNvSpPr txBox="1">
            <a:spLocks/>
          </p:cNvSpPr>
          <p:nvPr/>
        </p:nvSpPr>
        <p:spPr>
          <a:xfrm>
            <a:off x="6266456" y="1381320"/>
            <a:ext cx="5088503" cy="4889472"/>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800" dirty="0"/>
              <a:t>Company &amp; Id</a:t>
            </a:r>
          </a:p>
          <a:p>
            <a:pPr>
              <a:buFont typeface="Wingdings" panose="05000000000000000000" pitchFamily="2" charset="2"/>
              <a:buChar char="l"/>
            </a:pPr>
            <a:r>
              <a:rPr lang="en-US" altLang="zh-TW" sz="2800" dirty="0"/>
              <a:t>Employee &amp; Id</a:t>
            </a:r>
          </a:p>
          <a:p>
            <a:pPr>
              <a:buFont typeface="Wingdings" panose="05000000000000000000" pitchFamily="2" charset="2"/>
              <a:buChar char="l"/>
            </a:pPr>
            <a:r>
              <a:rPr lang="en-US" altLang="zh-TW" sz="2800" dirty="0"/>
              <a:t>Employee Email: Unique</a:t>
            </a:r>
          </a:p>
          <a:p>
            <a:pPr>
              <a:buFont typeface="Wingdings" panose="05000000000000000000" pitchFamily="2" charset="2"/>
              <a:buChar char="l"/>
            </a:pPr>
            <a:r>
              <a:rPr lang="en-US" altLang="zh-TW" sz="2800" dirty="0"/>
              <a:t>Factory &amp; Id</a:t>
            </a:r>
          </a:p>
          <a:p>
            <a:pPr>
              <a:buFont typeface="Wingdings" panose="05000000000000000000" pitchFamily="2" charset="2"/>
              <a:buChar char="l"/>
            </a:pPr>
            <a:r>
              <a:rPr lang="en-US" altLang="zh-TW" sz="2800" dirty="0"/>
              <a:t>Equipment &amp; Id</a:t>
            </a:r>
          </a:p>
          <a:p>
            <a:pPr>
              <a:buFont typeface="Wingdings" panose="05000000000000000000" pitchFamily="2" charset="2"/>
              <a:buChar char="l"/>
            </a:pPr>
            <a:r>
              <a:rPr lang="en-US" altLang="zh-TW" sz="2800" dirty="0"/>
              <a:t>IoT Hub &amp; </a:t>
            </a:r>
            <a:r>
              <a:rPr lang="en-US" altLang="zh-TW" sz="2800" dirty="0" err="1"/>
              <a:t>IoTHubAlias</a:t>
            </a:r>
            <a:endParaRPr lang="en-US" altLang="zh-TW" sz="2800" dirty="0"/>
          </a:p>
          <a:p>
            <a:pPr>
              <a:buFont typeface="Wingdings" panose="05000000000000000000" pitchFamily="2" charset="2"/>
              <a:buChar char="l"/>
            </a:pPr>
            <a:r>
              <a:rPr lang="en-US" altLang="zh-TW" sz="2800" dirty="0"/>
              <a:t>IoT Device &amp; </a:t>
            </a:r>
            <a:r>
              <a:rPr lang="en-US" altLang="zh-TW" sz="2800" dirty="0" err="1"/>
              <a:t>IoTHubDeviceId</a:t>
            </a:r>
            <a:endParaRPr lang="en-US" altLang="zh-TW" sz="2800" dirty="0"/>
          </a:p>
          <a:p>
            <a:pPr>
              <a:buFont typeface="Wingdings" panose="05000000000000000000" pitchFamily="2" charset="2"/>
              <a:buChar char="l"/>
            </a:pPr>
            <a:endParaRPr lang="en-US" altLang="zh-TW" sz="2800" dirty="0"/>
          </a:p>
          <a:p>
            <a:pPr>
              <a:buFont typeface="Wingdings" panose="05000000000000000000" pitchFamily="2" charset="2"/>
              <a:buChar char="l"/>
            </a:pPr>
            <a:endParaRPr lang="en-US" altLang="zh-TW" sz="2800" dirty="0"/>
          </a:p>
        </p:txBody>
      </p:sp>
      <p:sp>
        <p:nvSpPr>
          <p:cNvPr id="2" name="Rectangle: Rounded Corners 1"/>
          <p:cNvSpPr/>
          <p:nvPr/>
        </p:nvSpPr>
        <p:spPr bwMode="auto">
          <a:xfrm>
            <a:off x="2675877" y="2179827"/>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Company</a:t>
            </a:r>
            <a:endParaRPr lang="zh-TW" altLang="en-US" sz="1200" dirty="0">
              <a:gradFill>
                <a:gsLst>
                  <a:gs pos="5439">
                    <a:srgbClr val="F8F8F8"/>
                  </a:gs>
                  <a:gs pos="10000">
                    <a:srgbClr val="F8F8F8"/>
                  </a:gs>
                </a:gsLst>
                <a:lin ang="5400000" scaled="0"/>
              </a:gradFill>
            </a:endParaRPr>
          </a:p>
        </p:txBody>
      </p:sp>
      <p:sp>
        <p:nvSpPr>
          <p:cNvPr id="6" name="Rectangle: Rounded Corners 5"/>
          <p:cNvSpPr/>
          <p:nvPr/>
        </p:nvSpPr>
        <p:spPr bwMode="auto">
          <a:xfrm>
            <a:off x="2669527" y="3172954"/>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Factory</a:t>
            </a:r>
            <a:endParaRPr lang="zh-TW" altLang="en-US" sz="1200" dirty="0">
              <a:gradFill>
                <a:gsLst>
                  <a:gs pos="5439">
                    <a:srgbClr val="F8F8F8"/>
                  </a:gs>
                  <a:gs pos="10000">
                    <a:srgbClr val="F8F8F8"/>
                  </a:gs>
                </a:gsLst>
                <a:lin ang="5400000" scaled="0"/>
              </a:gradFill>
            </a:endParaRPr>
          </a:p>
        </p:txBody>
      </p:sp>
      <p:sp>
        <p:nvSpPr>
          <p:cNvPr id="7" name="Rectangle: Rounded Corners 6"/>
          <p:cNvSpPr/>
          <p:nvPr/>
        </p:nvSpPr>
        <p:spPr bwMode="auto">
          <a:xfrm>
            <a:off x="2669527" y="4323539"/>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Equipment</a:t>
            </a:r>
            <a:endParaRPr lang="zh-TW" altLang="en-US" sz="1200" dirty="0">
              <a:gradFill>
                <a:gsLst>
                  <a:gs pos="5439">
                    <a:srgbClr val="F8F8F8"/>
                  </a:gs>
                  <a:gs pos="10000">
                    <a:srgbClr val="F8F8F8"/>
                  </a:gs>
                </a:gsLst>
                <a:lin ang="5400000" scaled="0"/>
              </a:gradFill>
            </a:endParaRPr>
          </a:p>
        </p:txBody>
      </p:sp>
      <p:cxnSp>
        <p:nvCxnSpPr>
          <p:cNvPr id="9" name="Straight Arrow Connector 8"/>
          <p:cNvCxnSpPr>
            <a:stCxn id="2" idx="2"/>
            <a:endCxn id="6" idx="0"/>
          </p:cNvCxnSpPr>
          <p:nvPr/>
        </p:nvCxnSpPr>
        <p:spPr>
          <a:xfrm flipH="1">
            <a:off x="3154896" y="2630526"/>
            <a:ext cx="6350" cy="5424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6" idx="2"/>
            <a:endCxn id="7" idx="0"/>
          </p:cNvCxnSpPr>
          <p:nvPr/>
        </p:nvCxnSpPr>
        <p:spPr>
          <a:xfrm>
            <a:off x="3154896" y="3623653"/>
            <a:ext cx="0" cy="6998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p:cNvSpPr/>
          <p:nvPr/>
        </p:nvSpPr>
        <p:spPr bwMode="auto">
          <a:xfrm>
            <a:off x="4217362" y="3172953"/>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IoT Hub</a:t>
            </a:r>
            <a:endParaRPr lang="zh-TW" altLang="en-US" sz="1200" dirty="0">
              <a:gradFill>
                <a:gsLst>
                  <a:gs pos="5439">
                    <a:srgbClr val="F8F8F8"/>
                  </a:gs>
                  <a:gs pos="10000">
                    <a:srgbClr val="F8F8F8"/>
                  </a:gs>
                </a:gsLst>
                <a:lin ang="5400000" scaled="0"/>
              </a:gradFill>
            </a:endParaRPr>
          </a:p>
        </p:txBody>
      </p:sp>
      <p:cxnSp>
        <p:nvCxnSpPr>
          <p:cNvPr id="15" name="Connector: Elbow 14"/>
          <p:cNvCxnSpPr>
            <a:stCxn id="2" idx="3"/>
            <a:endCxn id="13" idx="0"/>
          </p:cNvCxnSpPr>
          <p:nvPr/>
        </p:nvCxnSpPr>
        <p:spPr>
          <a:xfrm>
            <a:off x="3646614" y="2405177"/>
            <a:ext cx="1056117" cy="76777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p:cNvSpPr/>
          <p:nvPr/>
        </p:nvSpPr>
        <p:spPr bwMode="auto">
          <a:xfrm>
            <a:off x="1167558" y="3172952"/>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Employee</a:t>
            </a:r>
            <a:endParaRPr lang="zh-TW" altLang="en-US" sz="1200" dirty="0">
              <a:gradFill>
                <a:gsLst>
                  <a:gs pos="5439">
                    <a:srgbClr val="F8F8F8"/>
                  </a:gs>
                  <a:gs pos="10000">
                    <a:srgbClr val="F8F8F8"/>
                  </a:gs>
                </a:gsLst>
                <a:lin ang="5400000" scaled="0"/>
              </a:gradFill>
            </a:endParaRPr>
          </a:p>
        </p:txBody>
      </p:sp>
      <p:cxnSp>
        <p:nvCxnSpPr>
          <p:cNvPr id="17" name="Connector: Elbow 16"/>
          <p:cNvCxnSpPr>
            <a:cxnSpLocks/>
            <a:stCxn id="2" idx="1"/>
            <a:endCxn id="16" idx="0"/>
          </p:cNvCxnSpPr>
          <p:nvPr/>
        </p:nvCxnSpPr>
        <p:spPr>
          <a:xfrm rot="10800000" flipV="1">
            <a:off x="1652927" y="2405176"/>
            <a:ext cx="1022950" cy="76777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bwMode="auto">
          <a:xfrm>
            <a:off x="4217361" y="4323539"/>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IoT Device</a:t>
            </a:r>
            <a:endParaRPr lang="zh-TW" altLang="en-US" sz="1200" dirty="0">
              <a:gradFill>
                <a:gsLst>
                  <a:gs pos="5439">
                    <a:srgbClr val="F8F8F8"/>
                  </a:gs>
                  <a:gs pos="10000">
                    <a:srgbClr val="F8F8F8"/>
                  </a:gs>
                </a:gsLst>
                <a:lin ang="5400000" scaled="0"/>
              </a:gradFill>
            </a:endParaRPr>
          </a:p>
        </p:txBody>
      </p:sp>
      <p:cxnSp>
        <p:nvCxnSpPr>
          <p:cNvPr id="21" name="Straight Arrow Connector 20"/>
          <p:cNvCxnSpPr>
            <a:cxnSpLocks/>
            <a:stCxn id="13" idx="2"/>
            <a:endCxn id="20" idx="0"/>
          </p:cNvCxnSpPr>
          <p:nvPr/>
        </p:nvCxnSpPr>
        <p:spPr>
          <a:xfrm flipH="1">
            <a:off x="4702730" y="3623652"/>
            <a:ext cx="1" cy="6998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cxnSpLocks/>
            <a:stCxn id="6" idx="3"/>
            <a:endCxn id="20" idx="1"/>
          </p:cNvCxnSpPr>
          <p:nvPr/>
        </p:nvCxnSpPr>
        <p:spPr>
          <a:xfrm>
            <a:off x="3640264" y="3398304"/>
            <a:ext cx="577097" cy="115058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cxnSpLocks/>
            <a:stCxn id="20" idx="2"/>
            <a:endCxn id="7" idx="2"/>
          </p:cNvCxnSpPr>
          <p:nvPr/>
        </p:nvCxnSpPr>
        <p:spPr>
          <a:xfrm rot="5400000">
            <a:off x="3928813" y="4000321"/>
            <a:ext cx="12700" cy="1547834"/>
          </a:xfrm>
          <a:prstGeom prst="bent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8618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DB Schema – Employee and </a:t>
            </a:r>
            <a:r>
              <a:rPr lang="en-US" altLang="zh-TW" dirty="0" err="1"/>
              <a:t>UserGroup</a:t>
            </a:r>
            <a:r>
              <a:rPr lang="en-US" altLang="zh-TW" dirty="0"/>
              <a:t> </a:t>
            </a:r>
            <a:endParaRPr lang="zh-TW" altLang="en-US" dirty="0"/>
          </a:p>
        </p:txBody>
      </p:sp>
      <p:sp>
        <p:nvSpPr>
          <p:cNvPr id="8" name="Content Placeholder 2"/>
          <p:cNvSpPr txBox="1">
            <a:spLocks/>
          </p:cNvSpPr>
          <p:nvPr/>
        </p:nvSpPr>
        <p:spPr>
          <a:xfrm>
            <a:off x="6266456" y="1381320"/>
            <a:ext cx="5088503" cy="4889472"/>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800" b="1" dirty="0"/>
              <a:t>Role-based Access Control</a:t>
            </a:r>
          </a:p>
          <a:p>
            <a:pPr>
              <a:buFont typeface="Wingdings" panose="05000000000000000000" pitchFamily="2" charset="2"/>
              <a:buChar char="l"/>
            </a:pPr>
            <a:r>
              <a:rPr lang="en-US" altLang="zh-TW" sz="2800" b="1" dirty="0" err="1"/>
              <a:t>EmployeeInRole</a:t>
            </a:r>
            <a:r>
              <a:rPr lang="en-US" altLang="zh-TW" sz="2800" dirty="0"/>
              <a:t>: </a:t>
            </a:r>
          </a:p>
          <a:p>
            <a:pPr marL="0" indent="0">
              <a:buNone/>
            </a:pPr>
            <a:r>
              <a:rPr lang="en-US" altLang="zh-TW" sz="2800" dirty="0"/>
              <a:t>	Employ </a:t>
            </a:r>
            <a:r>
              <a:rPr lang="en-US" altLang="zh-TW" sz="2800" dirty="0" err="1"/>
              <a:t>NxN</a:t>
            </a:r>
            <a:r>
              <a:rPr lang="en-US" altLang="zh-TW" sz="2800" dirty="0"/>
              <a:t> </a:t>
            </a:r>
            <a:r>
              <a:rPr lang="en-US" altLang="zh-TW" sz="2800" dirty="0" err="1"/>
              <a:t>UserRole</a:t>
            </a:r>
            <a:endParaRPr lang="en-US" altLang="zh-TW" sz="2800" b="1" dirty="0"/>
          </a:p>
          <a:p>
            <a:pPr>
              <a:buFont typeface="Wingdings" panose="05000000000000000000" pitchFamily="2" charset="2"/>
              <a:buChar char="l"/>
            </a:pPr>
            <a:r>
              <a:rPr lang="en-US" altLang="zh-TW" sz="2800" b="1" dirty="0" err="1"/>
              <a:t>UserRolePermission</a:t>
            </a:r>
            <a:r>
              <a:rPr lang="en-US" altLang="zh-TW" sz="2800" dirty="0"/>
              <a:t>: </a:t>
            </a:r>
          </a:p>
          <a:p>
            <a:pPr marL="0" indent="0">
              <a:buNone/>
            </a:pPr>
            <a:r>
              <a:rPr lang="en-US" altLang="zh-TW" sz="2800" dirty="0"/>
              <a:t>	</a:t>
            </a:r>
            <a:r>
              <a:rPr lang="en-US" altLang="zh-TW" sz="2800" dirty="0" err="1"/>
              <a:t>UserRole</a:t>
            </a:r>
            <a:r>
              <a:rPr lang="en-US" altLang="zh-TW" sz="2800" dirty="0"/>
              <a:t> </a:t>
            </a:r>
            <a:r>
              <a:rPr lang="en-US" altLang="zh-TW" sz="2800" dirty="0" err="1"/>
              <a:t>NxN</a:t>
            </a:r>
            <a:r>
              <a:rPr lang="en-US" altLang="zh-TW" sz="2800" dirty="0"/>
              <a:t> Permission</a:t>
            </a:r>
          </a:p>
          <a:p>
            <a:pPr>
              <a:buFont typeface="Wingdings" panose="05000000000000000000" pitchFamily="2" charset="2"/>
              <a:buChar char="l"/>
            </a:pPr>
            <a:r>
              <a:rPr lang="en-US" altLang="zh-TW" sz="2800" b="1" dirty="0"/>
              <a:t>Permission Id </a:t>
            </a:r>
            <a:r>
              <a:rPr lang="en-US" altLang="zh-TW" sz="2800" dirty="0"/>
              <a:t>maps on code level</a:t>
            </a:r>
            <a:r>
              <a:rPr lang="en-US" altLang="zh-TW" sz="2800" b="1" dirty="0"/>
              <a:t> </a:t>
            </a:r>
          </a:p>
          <a:p>
            <a:pPr marL="0" indent="0">
              <a:buNone/>
            </a:pPr>
            <a:endParaRPr lang="en-US" altLang="zh-TW" sz="2800" dirty="0"/>
          </a:p>
        </p:txBody>
      </p:sp>
      <p:sp>
        <p:nvSpPr>
          <p:cNvPr id="2" name="Rectangle: Rounded Corners 1"/>
          <p:cNvSpPr/>
          <p:nvPr/>
        </p:nvSpPr>
        <p:spPr bwMode="auto">
          <a:xfrm>
            <a:off x="2034497" y="1867804"/>
            <a:ext cx="970737"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Company</a:t>
            </a:r>
            <a:endParaRPr lang="zh-TW" altLang="en-US" sz="1200" dirty="0">
              <a:gradFill>
                <a:gsLst>
                  <a:gs pos="5439">
                    <a:srgbClr val="F8F8F8"/>
                  </a:gs>
                  <a:gs pos="10000">
                    <a:srgbClr val="F8F8F8"/>
                  </a:gs>
                </a:gsLst>
                <a:lin ang="5400000" scaled="0"/>
              </a:gradFill>
            </a:endParaRPr>
          </a:p>
        </p:txBody>
      </p:sp>
      <p:sp>
        <p:nvSpPr>
          <p:cNvPr id="6" name="Rectangle: Rounded Corners 5"/>
          <p:cNvSpPr/>
          <p:nvPr/>
        </p:nvSpPr>
        <p:spPr bwMode="auto">
          <a:xfrm>
            <a:off x="3787609" y="2860928"/>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5439">
                      <a:srgbClr val="F8F8F8"/>
                    </a:gs>
                    <a:gs pos="10000">
                      <a:srgbClr val="F8F8F8"/>
                    </a:gs>
                  </a:gsLst>
                  <a:lin ang="5400000" scaled="0"/>
                </a:gradFill>
              </a:rPr>
              <a:t>UserRole</a:t>
            </a:r>
            <a:endParaRPr lang="zh-TW" altLang="en-US" sz="1200" dirty="0">
              <a:gradFill>
                <a:gsLst>
                  <a:gs pos="5439">
                    <a:srgbClr val="F8F8F8"/>
                  </a:gs>
                  <a:gs pos="10000">
                    <a:srgbClr val="F8F8F8"/>
                  </a:gs>
                </a:gsLst>
                <a:lin ang="5400000" scaled="0"/>
              </a:gradFill>
            </a:endParaRPr>
          </a:p>
        </p:txBody>
      </p:sp>
      <p:sp>
        <p:nvSpPr>
          <p:cNvPr id="13" name="Rectangle: Rounded Corners 12"/>
          <p:cNvSpPr/>
          <p:nvPr/>
        </p:nvSpPr>
        <p:spPr bwMode="auto">
          <a:xfrm>
            <a:off x="2145878" y="3364796"/>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Employee</a:t>
            </a:r>
          </a:p>
          <a:p>
            <a:pPr algn="ctr" defTabSz="932472" fontAlgn="base">
              <a:spcBef>
                <a:spcPct val="0"/>
              </a:spcBef>
              <a:spcAft>
                <a:spcPct val="0"/>
              </a:spcAft>
            </a:pPr>
            <a:r>
              <a:rPr lang="en-US" altLang="zh-TW" sz="1200" dirty="0" err="1">
                <a:gradFill>
                  <a:gsLst>
                    <a:gs pos="5439">
                      <a:srgbClr val="F8F8F8"/>
                    </a:gs>
                    <a:gs pos="10000">
                      <a:srgbClr val="F8F8F8"/>
                    </a:gs>
                  </a:gsLst>
                  <a:lin ang="5400000" scaled="0"/>
                </a:gradFill>
              </a:rPr>
              <a:t>InRole</a:t>
            </a:r>
            <a:endParaRPr lang="zh-TW" altLang="en-US" sz="1200" dirty="0">
              <a:gradFill>
                <a:gsLst>
                  <a:gs pos="5439">
                    <a:srgbClr val="F8F8F8"/>
                  </a:gs>
                  <a:gs pos="10000">
                    <a:srgbClr val="F8F8F8"/>
                  </a:gs>
                </a:gsLst>
                <a:lin ang="5400000" scaled="0"/>
              </a:gradFill>
            </a:endParaRPr>
          </a:p>
        </p:txBody>
      </p:sp>
      <p:sp>
        <p:nvSpPr>
          <p:cNvPr id="16" name="Rectangle: Rounded Corners 15"/>
          <p:cNvSpPr/>
          <p:nvPr/>
        </p:nvSpPr>
        <p:spPr bwMode="auto">
          <a:xfrm>
            <a:off x="780823" y="2686168"/>
            <a:ext cx="970737"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Employee</a:t>
            </a:r>
            <a:endParaRPr lang="zh-TW" altLang="en-US" sz="1200" dirty="0">
              <a:gradFill>
                <a:gsLst>
                  <a:gs pos="5439">
                    <a:srgbClr val="F8F8F8"/>
                  </a:gs>
                  <a:gs pos="10000">
                    <a:srgbClr val="F8F8F8"/>
                  </a:gs>
                </a:gsLst>
                <a:lin ang="5400000" scaled="0"/>
              </a:gradFill>
            </a:endParaRPr>
          </a:p>
        </p:txBody>
      </p:sp>
      <p:cxnSp>
        <p:nvCxnSpPr>
          <p:cNvPr id="17" name="Connector: Elbow 16"/>
          <p:cNvCxnSpPr>
            <a:cxnSpLocks/>
            <a:stCxn id="2" idx="1"/>
            <a:endCxn id="16" idx="0"/>
          </p:cNvCxnSpPr>
          <p:nvPr/>
        </p:nvCxnSpPr>
        <p:spPr>
          <a:xfrm rot="10800000" flipV="1">
            <a:off x="1266193" y="2093154"/>
            <a:ext cx="768305" cy="59301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p:cNvCxnSpPr>
            <a:cxnSpLocks/>
            <a:stCxn id="2" idx="3"/>
            <a:endCxn id="6" idx="0"/>
          </p:cNvCxnSpPr>
          <p:nvPr/>
        </p:nvCxnSpPr>
        <p:spPr>
          <a:xfrm>
            <a:off x="3005234" y="2093154"/>
            <a:ext cx="1267744" cy="76777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p:cNvCxnSpPr>
            <a:cxnSpLocks/>
            <a:stCxn id="16" idx="2"/>
            <a:endCxn id="13" idx="1"/>
          </p:cNvCxnSpPr>
          <p:nvPr/>
        </p:nvCxnSpPr>
        <p:spPr>
          <a:xfrm rot="16200000" flipH="1">
            <a:off x="1479396" y="2923663"/>
            <a:ext cx="453279" cy="87968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p:cNvCxnSpPr>
            <a:cxnSpLocks/>
            <a:stCxn id="6" idx="1"/>
            <a:endCxn id="13" idx="3"/>
          </p:cNvCxnSpPr>
          <p:nvPr/>
        </p:nvCxnSpPr>
        <p:spPr>
          <a:xfrm rot="10800000" flipV="1">
            <a:off x="3116615" y="3086278"/>
            <a:ext cx="670994" cy="50386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p:cNvSpPr/>
          <p:nvPr/>
        </p:nvSpPr>
        <p:spPr bwMode="auto">
          <a:xfrm>
            <a:off x="3787607" y="4983379"/>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Permission</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Catalog</a:t>
            </a:r>
            <a:endParaRPr lang="zh-TW" altLang="en-US" sz="1200" dirty="0">
              <a:gradFill>
                <a:gsLst>
                  <a:gs pos="5439">
                    <a:srgbClr val="F8F8F8"/>
                  </a:gs>
                  <a:gs pos="10000">
                    <a:srgbClr val="F8F8F8"/>
                  </a:gs>
                </a:gsLst>
                <a:lin ang="5400000" scaled="0"/>
              </a:gradFill>
            </a:endParaRPr>
          </a:p>
        </p:txBody>
      </p:sp>
      <p:sp>
        <p:nvSpPr>
          <p:cNvPr id="29" name="Rectangle: Rounded Corners 28"/>
          <p:cNvSpPr/>
          <p:nvPr/>
        </p:nvSpPr>
        <p:spPr bwMode="auto">
          <a:xfrm>
            <a:off x="3787608" y="3924532"/>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5439">
                      <a:srgbClr val="F8F8F8"/>
                    </a:gs>
                    <a:gs pos="10000">
                      <a:srgbClr val="F8F8F8"/>
                    </a:gs>
                  </a:gsLst>
                  <a:lin ang="5400000" scaled="0"/>
                </a:gradFill>
              </a:rPr>
              <a:t>UserRole</a:t>
            </a:r>
            <a:endParaRPr lang="en-US" altLang="zh-TW" sz="1200" dirty="0">
              <a:gradFill>
                <a:gsLst>
                  <a:gs pos="5439">
                    <a:srgbClr val="F8F8F8"/>
                  </a:gs>
                  <a:gs pos="10000">
                    <a:srgbClr val="F8F8F8"/>
                  </a:gs>
                </a:gsLst>
                <a:lin ang="5400000" scaled="0"/>
              </a:gradFill>
            </a:endParaRP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Permission</a:t>
            </a:r>
            <a:endParaRPr lang="zh-TW" altLang="en-US" sz="1200" dirty="0">
              <a:gradFill>
                <a:gsLst>
                  <a:gs pos="5439">
                    <a:srgbClr val="F8F8F8"/>
                  </a:gs>
                  <a:gs pos="10000">
                    <a:srgbClr val="F8F8F8"/>
                  </a:gs>
                </a:gsLst>
                <a:lin ang="5400000" scaled="0"/>
              </a:gradFill>
            </a:endParaRPr>
          </a:p>
        </p:txBody>
      </p:sp>
      <p:cxnSp>
        <p:nvCxnSpPr>
          <p:cNvPr id="30" name="Straight Arrow Connector 29"/>
          <p:cNvCxnSpPr>
            <a:stCxn id="28" idx="0"/>
            <a:endCxn id="29" idx="2"/>
          </p:cNvCxnSpPr>
          <p:nvPr/>
        </p:nvCxnSpPr>
        <p:spPr>
          <a:xfrm flipV="1">
            <a:off x="4272976" y="4375231"/>
            <a:ext cx="1" cy="60814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6" idx="2"/>
            <a:endCxn id="29" idx="0"/>
          </p:cNvCxnSpPr>
          <p:nvPr/>
        </p:nvCxnSpPr>
        <p:spPr>
          <a:xfrm flipH="1">
            <a:off x="4272977" y="3311627"/>
            <a:ext cx="1" cy="6129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3"/>
          <a:stretch>
            <a:fillRect/>
          </a:stretch>
        </p:blipFill>
        <p:spPr>
          <a:xfrm>
            <a:off x="591813" y="4633859"/>
            <a:ext cx="1973797" cy="1149737"/>
          </a:xfrm>
          <a:prstGeom prst="rect">
            <a:avLst/>
          </a:prstGeom>
          <a:ln>
            <a:solidFill>
              <a:schemeClr val="accent1"/>
            </a:solidFill>
          </a:ln>
        </p:spPr>
      </p:pic>
      <p:sp>
        <p:nvSpPr>
          <p:cNvPr id="45" name="Arrow: Left 44"/>
          <p:cNvSpPr/>
          <p:nvPr/>
        </p:nvSpPr>
        <p:spPr bwMode="auto">
          <a:xfrm>
            <a:off x="2773536" y="5050548"/>
            <a:ext cx="823393" cy="316357"/>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2908536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DB Schema – IoT Device &amp; Message </a:t>
            </a:r>
            <a:endParaRPr lang="zh-TW" altLang="en-US" dirty="0"/>
          </a:p>
        </p:txBody>
      </p:sp>
      <p:sp>
        <p:nvSpPr>
          <p:cNvPr id="8" name="Content Placeholder 2"/>
          <p:cNvSpPr txBox="1">
            <a:spLocks/>
          </p:cNvSpPr>
          <p:nvPr/>
        </p:nvSpPr>
        <p:spPr>
          <a:xfrm>
            <a:off x="6266456" y="1381320"/>
            <a:ext cx="5809280" cy="4889472"/>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400" dirty="0"/>
              <a:t>Device Certificate: IoT Device authenticate with IoT Hub by X.509 certificate</a:t>
            </a:r>
          </a:p>
          <a:p>
            <a:pPr>
              <a:buFont typeface="Wingdings" panose="05000000000000000000" pitchFamily="2" charset="2"/>
              <a:buChar char="l"/>
            </a:pPr>
            <a:r>
              <a:rPr lang="en-US" altLang="zh-TW" sz="2400" dirty="0"/>
              <a:t>Device Type: Device or Gateway</a:t>
            </a:r>
          </a:p>
          <a:p>
            <a:pPr>
              <a:buFont typeface="Wingdings" panose="05000000000000000000" pitchFamily="2" charset="2"/>
              <a:buChar char="l"/>
            </a:pPr>
            <a:r>
              <a:rPr lang="en-US" altLang="zh-TW" sz="2400" b="1" dirty="0" err="1"/>
              <a:t>IoTDeviceMessageCatalog</a:t>
            </a:r>
            <a:r>
              <a:rPr lang="en-US" altLang="zh-TW" sz="2400" dirty="0"/>
              <a:t>:</a:t>
            </a:r>
          </a:p>
          <a:p>
            <a:pPr marL="0" indent="0">
              <a:buNone/>
            </a:pPr>
            <a:r>
              <a:rPr lang="en-US" altLang="zh-TW" sz="2400" dirty="0"/>
              <a:t>	</a:t>
            </a:r>
            <a:r>
              <a:rPr lang="en-US" altLang="zh-TW" sz="2400" dirty="0" err="1"/>
              <a:t>IoTDevice</a:t>
            </a:r>
            <a:r>
              <a:rPr lang="en-US" altLang="zh-TW" sz="2400" dirty="0"/>
              <a:t> </a:t>
            </a:r>
            <a:r>
              <a:rPr lang="en-US" altLang="zh-TW" sz="2400" dirty="0" err="1"/>
              <a:t>NxN</a:t>
            </a:r>
            <a:r>
              <a:rPr lang="en-US" altLang="zh-TW" sz="2400" dirty="0"/>
              <a:t> Message Catalog</a:t>
            </a:r>
          </a:p>
          <a:p>
            <a:pPr>
              <a:buFont typeface="Wingdings" panose="05000000000000000000" pitchFamily="2" charset="2"/>
              <a:buChar char="l"/>
            </a:pPr>
            <a:r>
              <a:rPr lang="en-US" altLang="zh-TW" sz="2400" dirty="0"/>
              <a:t>IoT Device Configuration</a:t>
            </a:r>
          </a:p>
        </p:txBody>
      </p:sp>
      <p:sp>
        <p:nvSpPr>
          <p:cNvPr id="2" name="Rectangle: Rounded Corners 1"/>
          <p:cNvSpPr/>
          <p:nvPr/>
        </p:nvSpPr>
        <p:spPr bwMode="auto">
          <a:xfrm>
            <a:off x="2282910" y="3074171"/>
            <a:ext cx="970737"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IoT Device</a:t>
            </a:r>
            <a:endParaRPr lang="zh-TW" altLang="en-US" sz="1200" dirty="0">
              <a:gradFill>
                <a:gsLst>
                  <a:gs pos="5439">
                    <a:srgbClr val="F8F8F8"/>
                  </a:gs>
                  <a:gs pos="10000">
                    <a:srgbClr val="F8F8F8"/>
                  </a:gs>
                </a:gsLst>
                <a:lin ang="5400000" scaled="0"/>
              </a:gradFill>
            </a:endParaRPr>
          </a:p>
        </p:txBody>
      </p:sp>
      <p:sp>
        <p:nvSpPr>
          <p:cNvPr id="6" name="Rectangle: Rounded Corners 5"/>
          <p:cNvSpPr/>
          <p:nvPr/>
        </p:nvSpPr>
        <p:spPr bwMode="auto">
          <a:xfrm>
            <a:off x="3600189" y="1974789"/>
            <a:ext cx="970737"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Factory</a:t>
            </a:r>
            <a:endParaRPr lang="zh-TW" altLang="en-US" sz="1200" dirty="0">
              <a:gradFill>
                <a:gsLst>
                  <a:gs pos="5439">
                    <a:srgbClr val="F8F8F8"/>
                  </a:gs>
                  <a:gs pos="10000">
                    <a:srgbClr val="F8F8F8"/>
                  </a:gs>
                </a:gsLst>
                <a:lin ang="5400000" scaled="0"/>
              </a:gradFill>
            </a:endParaRPr>
          </a:p>
        </p:txBody>
      </p:sp>
      <p:sp>
        <p:nvSpPr>
          <p:cNvPr id="13" name="Rectangle: Rounded Corners 12"/>
          <p:cNvSpPr/>
          <p:nvPr/>
        </p:nvSpPr>
        <p:spPr bwMode="auto">
          <a:xfrm>
            <a:off x="2282909" y="1983937"/>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Device</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Certificate</a:t>
            </a:r>
            <a:endParaRPr lang="zh-TW" altLang="en-US" sz="1200" dirty="0">
              <a:gradFill>
                <a:gsLst>
                  <a:gs pos="5439">
                    <a:srgbClr val="F8F8F8"/>
                  </a:gs>
                  <a:gs pos="10000">
                    <a:srgbClr val="F8F8F8"/>
                  </a:gs>
                </a:gsLst>
                <a:lin ang="5400000" scaled="0"/>
              </a:gradFill>
            </a:endParaRPr>
          </a:p>
        </p:txBody>
      </p:sp>
      <p:sp>
        <p:nvSpPr>
          <p:cNvPr id="16" name="Rectangle: Rounded Corners 15"/>
          <p:cNvSpPr/>
          <p:nvPr/>
        </p:nvSpPr>
        <p:spPr bwMode="auto">
          <a:xfrm>
            <a:off x="803307" y="1974790"/>
            <a:ext cx="970737" cy="450699"/>
          </a:xfrm>
          <a:prstGeom prst="roundRect">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IoT Hub</a:t>
            </a:r>
            <a:endParaRPr lang="zh-TW" altLang="en-US" sz="1200" dirty="0">
              <a:gradFill>
                <a:gsLst>
                  <a:gs pos="5439">
                    <a:srgbClr val="F8F8F8"/>
                  </a:gs>
                  <a:gs pos="10000">
                    <a:srgbClr val="F8F8F8"/>
                  </a:gs>
                </a:gsLst>
                <a:lin ang="5400000" scaled="0"/>
              </a:gradFill>
            </a:endParaRPr>
          </a:p>
        </p:txBody>
      </p:sp>
      <p:cxnSp>
        <p:nvCxnSpPr>
          <p:cNvPr id="17" name="Connector: Elbow 16"/>
          <p:cNvCxnSpPr>
            <a:cxnSpLocks/>
            <a:stCxn id="16" idx="2"/>
            <a:endCxn id="2" idx="1"/>
          </p:cNvCxnSpPr>
          <p:nvPr/>
        </p:nvCxnSpPr>
        <p:spPr>
          <a:xfrm rot="16200000" flipH="1">
            <a:off x="1348777" y="2365388"/>
            <a:ext cx="874032" cy="99423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p:cNvSpPr/>
          <p:nvPr/>
        </p:nvSpPr>
        <p:spPr bwMode="auto">
          <a:xfrm>
            <a:off x="4340145" y="5388510"/>
            <a:ext cx="1378294"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5439">
                      <a:srgbClr val="F8F8F8"/>
                    </a:gs>
                    <a:gs pos="10000">
                      <a:srgbClr val="F8F8F8"/>
                    </a:gs>
                  </a:gsLst>
                  <a:lin ang="5400000" scaled="0"/>
                </a:gradFill>
              </a:rPr>
              <a:t>IoTDevice</a:t>
            </a:r>
            <a:endParaRPr lang="en-US" altLang="zh-TW" sz="1200" dirty="0">
              <a:gradFill>
                <a:gsLst>
                  <a:gs pos="5439">
                    <a:srgbClr val="F8F8F8"/>
                  </a:gs>
                  <a:gs pos="10000">
                    <a:srgbClr val="F8F8F8"/>
                  </a:gs>
                </a:gsLst>
                <a:lin ang="5400000" scaled="0"/>
              </a:gradFill>
            </a:endParaRP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Configuration</a:t>
            </a:r>
            <a:endParaRPr lang="zh-TW" altLang="en-US" sz="1200" dirty="0">
              <a:gradFill>
                <a:gsLst>
                  <a:gs pos="5439">
                    <a:srgbClr val="F8F8F8"/>
                  </a:gs>
                  <a:gs pos="10000">
                    <a:srgbClr val="F8F8F8"/>
                  </a:gs>
                </a:gsLst>
                <a:lin ang="5400000" scaled="0"/>
              </a:gradFill>
            </a:endParaRPr>
          </a:p>
        </p:txBody>
      </p:sp>
      <p:sp>
        <p:nvSpPr>
          <p:cNvPr id="29" name="Rectangle: Rounded Corners 28"/>
          <p:cNvSpPr/>
          <p:nvPr/>
        </p:nvSpPr>
        <p:spPr bwMode="auto">
          <a:xfrm>
            <a:off x="4540138" y="3074171"/>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Device</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Type</a:t>
            </a:r>
            <a:endParaRPr lang="zh-TW" altLang="en-US" sz="1200" dirty="0">
              <a:gradFill>
                <a:gsLst>
                  <a:gs pos="5439">
                    <a:srgbClr val="F8F8F8"/>
                  </a:gs>
                  <a:gs pos="10000">
                    <a:srgbClr val="F8F8F8"/>
                  </a:gs>
                </a:gsLst>
                <a:lin ang="5400000" scaled="0"/>
              </a:gradFill>
            </a:endParaRPr>
          </a:p>
        </p:txBody>
      </p:sp>
      <p:cxnSp>
        <p:nvCxnSpPr>
          <p:cNvPr id="27" name="Straight Arrow Connector 26"/>
          <p:cNvCxnSpPr>
            <a:cxnSpLocks/>
            <a:stCxn id="13" idx="2"/>
            <a:endCxn id="2" idx="0"/>
          </p:cNvCxnSpPr>
          <p:nvPr/>
        </p:nvCxnSpPr>
        <p:spPr>
          <a:xfrm>
            <a:off x="2768278" y="2434636"/>
            <a:ext cx="1" cy="6395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29" idx="1"/>
            <a:endCxn id="2" idx="3"/>
          </p:cNvCxnSpPr>
          <p:nvPr/>
        </p:nvCxnSpPr>
        <p:spPr>
          <a:xfrm flipH="1">
            <a:off x="3253647" y="3299521"/>
            <a:ext cx="128649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p:cNvSpPr/>
          <p:nvPr/>
        </p:nvSpPr>
        <p:spPr bwMode="auto">
          <a:xfrm>
            <a:off x="2282910" y="5380137"/>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Message</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Catalog</a:t>
            </a:r>
            <a:endParaRPr lang="zh-TW" altLang="en-US" sz="1200" dirty="0">
              <a:gradFill>
                <a:gsLst>
                  <a:gs pos="5439">
                    <a:srgbClr val="F8F8F8"/>
                  </a:gs>
                  <a:gs pos="10000">
                    <a:srgbClr val="F8F8F8"/>
                  </a:gs>
                </a:gsLst>
                <a:lin ang="5400000" scaled="0"/>
              </a:gradFill>
            </a:endParaRPr>
          </a:p>
        </p:txBody>
      </p:sp>
      <p:sp>
        <p:nvSpPr>
          <p:cNvPr id="52" name="Rectangle: Rounded Corners 51"/>
          <p:cNvSpPr/>
          <p:nvPr/>
        </p:nvSpPr>
        <p:spPr bwMode="auto">
          <a:xfrm>
            <a:off x="2282909" y="4089011"/>
            <a:ext cx="970737" cy="72654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5439">
                      <a:srgbClr val="F8F8F8"/>
                    </a:gs>
                    <a:gs pos="10000">
                      <a:srgbClr val="F8F8F8"/>
                    </a:gs>
                  </a:gsLst>
                  <a:lin ang="5400000" scaled="0"/>
                </a:gradFill>
              </a:rPr>
              <a:t>IoTDevice</a:t>
            </a:r>
            <a:endParaRPr lang="en-US" altLang="zh-TW" sz="1200" dirty="0">
              <a:gradFill>
                <a:gsLst>
                  <a:gs pos="5439">
                    <a:srgbClr val="F8F8F8"/>
                  </a:gs>
                  <a:gs pos="10000">
                    <a:srgbClr val="F8F8F8"/>
                  </a:gs>
                </a:gsLst>
                <a:lin ang="5400000" scaled="0"/>
              </a:gradFill>
            </a:endParaRP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Message</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Catalog</a:t>
            </a:r>
            <a:endParaRPr lang="zh-TW" altLang="en-US" sz="1200" dirty="0">
              <a:gradFill>
                <a:gsLst>
                  <a:gs pos="5439">
                    <a:srgbClr val="F8F8F8"/>
                  </a:gs>
                  <a:gs pos="10000">
                    <a:srgbClr val="F8F8F8"/>
                  </a:gs>
                </a:gsLst>
                <a:lin ang="5400000" scaled="0"/>
              </a:gradFill>
            </a:endParaRPr>
          </a:p>
        </p:txBody>
      </p:sp>
      <p:cxnSp>
        <p:nvCxnSpPr>
          <p:cNvPr id="53" name="Connector: Elbow 52"/>
          <p:cNvCxnSpPr>
            <a:cxnSpLocks/>
            <a:stCxn id="2" idx="2"/>
            <a:endCxn id="52" idx="0"/>
          </p:cNvCxnSpPr>
          <p:nvPr/>
        </p:nvCxnSpPr>
        <p:spPr>
          <a:xfrm rot="5400000">
            <a:off x="2486209" y="3806940"/>
            <a:ext cx="564141"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p:cNvCxnSpPr>
            <a:cxnSpLocks/>
            <a:stCxn id="51" idx="0"/>
            <a:endCxn id="52" idx="2"/>
          </p:cNvCxnSpPr>
          <p:nvPr/>
        </p:nvCxnSpPr>
        <p:spPr>
          <a:xfrm rot="16200000" flipV="1">
            <a:off x="2485988" y="5097845"/>
            <a:ext cx="564583"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p:cNvSpPr/>
          <p:nvPr/>
        </p:nvSpPr>
        <p:spPr bwMode="auto">
          <a:xfrm>
            <a:off x="803306" y="4310483"/>
            <a:ext cx="970737"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Equipment</a:t>
            </a:r>
            <a:endParaRPr lang="zh-TW" altLang="en-US" sz="1200" dirty="0">
              <a:gradFill>
                <a:gsLst>
                  <a:gs pos="5439">
                    <a:srgbClr val="F8F8F8"/>
                  </a:gs>
                  <a:gs pos="10000">
                    <a:srgbClr val="F8F8F8"/>
                  </a:gs>
                </a:gsLst>
                <a:lin ang="5400000" scaled="0"/>
              </a:gradFill>
            </a:endParaRPr>
          </a:p>
        </p:txBody>
      </p:sp>
      <p:cxnSp>
        <p:nvCxnSpPr>
          <p:cNvPr id="71" name="Straight Arrow Connector 70"/>
          <p:cNvCxnSpPr>
            <a:cxnSpLocks/>
            <a:endCxn id="67" idx="0"/>
          </p:cNvCxnSpPr>
          <p:nvPr/>
        </p:nvCxnSpPr>
        <p:spPr>
          <a:xfrm flipH="1">
            <a:off x="1288675" y="3589923"/>
            <a:ext cx="960722" cy="7205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6" idx="2"/>
          </p:cNvCxnSpPr>
          <p:nvPr/>
        </p:nvCxnSpPr>
        <p:spPr>
          <a:xfrm flipH="1">
            <a:off x="3277144" y="2425488"/>
            <a:ext cx="808414" cy="5675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Rectangle: Rounded Corners 83"/>
          <p:cNvSpPr/>
          <p:nvPr/>
        </p:nvSpPr>
        <p:spPr bwMode="auto">
          <a:xfrm>
            <a:off x="4340145" y="4568706"/>
            <a:ext cx="1378294" cy="63646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5439">
                      <a:srgbClr val="F8F8F8"/>
                    </a:gs>
                    <a:gs pos="10000">
                      <a:srgbClr val="F8F8F8"/>
                    </a:gs>
                  </a:gsLst>
                  <a:lin ang="5400000" scaled="0"/>
                </a:gradFill>
              </a:rPr>
              <a:t>IoTDevice</a:t>
            </a:r>
            <a:endParaRPr lang="en-US" altLang="zh-TW" sz="1200" dirty="0">
              <a:gradFill>
                <a:gsLst>
                  <a:gs pos="5439">
                    <a:srgbClr val="F8F8F8"/>
                  </a:gs>
                  <a:gs pos="10000">
                    <a:srgbClr val="F8F8F8"/>
                  </a:gs>
                </a:gsLst>
                <a:lin ang="5400000" scaled="0"/>
              </a:gradFill>
            </a:endParaRP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Customized</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Configuration</a:t>
            </a:r>
            <a:endParaRPr lang="zh-TW" altLang="en-US" sz="1200" dirty="0">
              <a:gradFill>
                <a:gsLst>
                  <a:gs pos="5439">
                    <a:srgbClr val="F8F8F8"/>
                  </a:gs>
                  <a:gs pos="10000">
                    <a:srgbClr val="F8F8F8"/>
                  </a:gs>
                </a:gsLst>
                <a:lin ang="5400000" scaled="0"/>
              </a:gradFill>
            </a:endParaRPr>
          </a:p>
        </p:txBody>
      </p:sp>
      <p:sp>
        <p:nvSpPr>
          <p:cNvPr id="22" name="Rectangle: Rounded Corners 21">
            <a:extLst>
              <a:ext uri="{FF2B5EF4-FFF2-40B4-BE49-F238E27FC236}">
                <a16:creationId xmlns:a16="http://schemas.microsoft.com/office/drawing/2014/main" id="{5E19567F-1FA6-4774-892F-76615627E444}"/>
              </a:ext>
            </a:extLst>
          </p:cNvPr>
          <p:cNvSpPr/>
          <p:nvPr/>
        </p:nvSpPr>
        <p:spPr bwMode="auto">
          <a:xfrm>
            <a:off x="798299" y="5383219"/>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Message</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Element</a:t>
            </a:r>
            <a:endParaRPr lang="zh-TW" altLang="en-US" sz="1200" dirty="0">
              <a:gradFill>
                <a:gsLst>
                  <a:gs pos="5439">
                    <a:srgbClr val="F8F8F8"/>
                  </a:gs>
                  <a:gs pos="10000">
                    <a:srgbClr val="F8F8F8"/>
                  </a:gs>
                </a:gsLst>
                <a:lin ang="5400000" scaled="0"/>
              </a:gradFill>
            </a:endParaRPr>
          </a:p>
        </p:txBody>
      </p:sp>
      <p:cxnSp>
        <p:nvCxnSpPr>
          <p:cNvPr id="23" name="Connector: Elbow 22">
            <a:extLst>
              <a:ext uri="{FF2B5EF4-FFF2-40B4-BE49-F238E27FC236}">
                <a16:creationId xmlns:a16="http://schemas.microsoft.com/office/drawing/2014/main" id="{6C45A5FA-563B-4724-8BD6-72EC8644C4B3}"/>
              </a:ext>
            </a:extLst>
          </p:cNvPr>
          <p:cNvCxnSpPr>
            <a:cxnSpLocks/>
            <a:stCxn id="51" idx="1"/>
            <a:endCxn id="22" idx="3"/>
          </p:cNvCxnSpPr>
          <p:nvPr/>
        </p:nvCxnSpPr>
        <p:spPr>
          <a:xfrm rot="10800000" flipV="1">
            <a:off x="1769036" y="5605487"/>
            <a:ext cx="513874" cy="308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C3956470-77CB-471B-91F0-F79F3CBF782C}"/>
              </a:ext>
            </a:extLst>
          </p:cNvPr>
          <p:cNvSpPr/>
          <p:nvPr/>
        </p:nvSpPr>
        <p:spPr bwMode="auto">
          <a:xfrm>
            <a:off x="4540138" y="3805173"/>
            <a:ext cx="970737"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Company</a:t>
            </a:r>
            <a:endParaRPr lang="zh-TW" altLang="en-US" sz="1200" dirty="0">
              <a:gradFill>
                <a:gsLst>
                  <a:gs pos="5439">
                    <a:srgbClr val="F8F8F8"/>
                  </a:gs>
                  <a:gs pos="10000">
                    <a:srgbClr val="F8F8F8"/>
                  </a:gs>
                </a:gsLst>
                <a:lin ang="5400000" scaled="0"/>
              </a:gradFill>
            </a:endParaRPr>
          </a:p>
        </p:txBody>
      </p:sp>
      <p:cxnSp>
        <p:nvCxnSpPr>
          <p:cNvPr id="25" name="Straight Arrow Connector 24">
            <a:extLst>
              <a:ext uri="{FF2B5EF4-FFF2-40B4-BE49-F238E27FC236}">
                <a16:creationId xmlns:a16="http://schemas.microsoft.com/office/drawing/2014/main" id="{FB4A8E10-5D11-46AB-8193-5A6222C1D308}"/>
              </a:ext>
            </a:extLst>
          </p:cNvPr>
          <p:cNvCxnSpPr>
            <a:cxnSpLocks/>
            <a:stCxn id="24" idx="2"/>
            <a:endCxn id="84" idx="0"/>
          </p:cNvCxnSpPr>
          <p:nvPr/>
        </p:nvCxnSpPr>
        <p:spPr>
          <a:xfrm>
            <a:off x="5025507" y="4255872"/>
            <a:ext cx="3785" cy="3128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3190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DB Schema – Widget &amp; Dashboard </a:t>
            </a:r>
            <a:endParaRPr lang="zh-TW" altLang="en-US" dirty="0"/>
          </a:p>
        </p:txBody>
      </p:sp>
      <p:sp>
        <p:nvSpPr>
          <p:cNvPr id="8" name="Content Placeholder 2"/>
          <p:cNvSpPr txBox="1">
            <a:spLocks/>
          </p:cNvSpPr>
          <p:nvPr/>
        </p:nvSpPr>
        <p:spPr>
          <a:xfrm>
            <a:off x="6266456" y="1381320"/>
            <a:ext cx="5790426" cy="4889472"/>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000" dirty="0"/>
              <a:t>Widget Class: Key and Level</a:t>
            </a:r>
          </a:p>
          <a:p>
            <a:pPr marL="0" indent="0">
              <a:buNone/>
            </a:pPr>
            <a:r>
              <a:rPr lang="en-US" altLang="zh-TW" sz="2000" dirty="0"/>
              <a:t>       - company | factory | equipment</a:t>
            </a:r>
          </a:p>
          <a:p>
            <a:pPr>
              <a:buFont typeface="Wingdings" panose="05000000000000000000" pitchFamily="2" charset="2"/>
              <a:buChar char="l"/>
            </a:pPr>
            <a:r>
              <a:rPr lang="en-US" altLang="zh-TW" sz="2000" dirty="0"/>
              <a:t>Widget Catalog: </a:t>
            </a:r>
          </a:p>
          <a:p>
            <a:pPr marL="0" indent="0">
              <a:buNone/>
            </a:pPr>
            <a:r>
              <a:rPr lang="en-US" altLang="zh-TW" sz="2000" dirty="0"/>
              <a:t>       - </a:t>
            </a:r>
            <a:r>
              <a:rPr lang="en-US" altLang="zh-TW" sz="2000" dirty="0" err="1"/>
              <a:t>companyId</a:t>
            </a:r>
            <a:endParaRPr lang="en-US" altLang="zh-TW" sz="2000" dirty="0"/>
          </a:p>
          <a:p>
            <a:pPr marL="0" indent="0">
              <a:buNone/>
            </a:pPr>
            <a:r>
              <a:rPr lang="en-US" altLang="zh-TW" sz="2000" dirty="0"/>
              <a:t>       - level: company, factory, equipment</a:t>
            </a:r>
          </a:p>
          <a:p>
            <a:pPr marL="0" indent="0">
              <a:buNone/>
            </a:pPr>
            <a:r>
              <a:rPr lang="en-US" altLang="zh-TW" sz="2000" dirty="0"/>
              <a:t>       - widget class key</a:t>
            </a:r>
          </a:p>
          <a:p>
            <a:pPr marL="0" indent="0">
              <a:buNone/>
            </a:pPr>
            <a:r>
              <a:rPr lang="en-US" altLang="zh-TW" sz="2000" dirty="0"/>
              <a:t>       - </a:t>
            </a:r>
            <a:r>
              <a:rPr lang="en-US" altLang="zh-TW" sz="2000" dirty="0" err="1"/>
              <a:t>messageId</a:t>
            </a:r>
            <a:r>
              <a:rPr lang="en-US" altLang="zh-TW" sz="2000" dirty="0"/>
              <a:t>: only with equipment level</a:t>
            </a:r>
          </a:p>
          <a:p>
            <a:pPr marL="0" indent="0">
              <a:buNone/>
            </a:pPr>
            <a:r>
              <a:rPr lang="en-US" altLang="zh-TW" sz="2000" dirty="0"/>
              <a:t>       - context: { … }</a:t>
            </a:r>
          </a:p>
          <a:p>
            <a:pPr>
              <a:buFont typeface="Wingdings" panose="05000000000000000000" pitchFamily="2" charset="2"/>
              <a:buChar char="l"/>
            </a:pPr>
            <a:r>
              <a:rPr lang="en-US" altLang="zh-TW" sz="2000" dirty="0"/>
              <a:t>Dashboard: Id and </a:t>
            </a:r>
            <a:r>
              <a:rPr lang="en-US" altLang="zh-TW" sz="2000" dirty="0" err="1"/>
              <a:t>DashboardType</a:t>
            </a:r>
            <a:endParaRPr lang="en-US" altLang="zh-TW" sz="2000" dirty="0"/>
          </a:p>
          <a:p>
            <a:pPr marL="0" indent="0">
              <a:buNone/>
            </a:pPr>
            <a:r>
              <a:rPr lang="en-US" altLang="zh-TW" sz="2000" dirty="0"/>
              <a:t>       - </a:t>
            </a:r>
            <a:r>
              <a:rPr lang="en-US" altLang="zh-TW" sz="2000" dirty="0" err="1"/>
              <a:t>companyId</a:t>
            </a:r>
            <a:endParaRPr lang="en-US" altLang="zh-TW" sz="2000" dirty="0"/>
          </a:p>
          <a:p>
            <a:pPr marL="0" indent="0">
              <a:buNone/>
            </a:pPr>
            <a:r>
              <a:rPr lang="en-US" altLang="zh-TW" sz="2000" dirty="0"/>
              <a:t>       - company | factory | </a:t>
            </a:r>
            <a:r>
              <a:rPr lang="en-US" altLang="zh-TW" sz="2000" dirty="0" err="1"/>
              <a:t>equipClass</a:t>
            </a:r>
            <a:r>
              <a:rPr lang="en-US" altLang="zh-TW" sz="2000" dirty="0"/>
              <a:t> | equipment</a:t>
            </a:r>
          </a:p>
          <a:p>
            <a:pPr>
              <a:buFont typeface="Wingdings" panose="05000000000000000000" pitchFamily="2" charset="2"/>
              <a:buChar char="l"/>
            </a:pPr>
            <a:r>
              <a:rPr lang="en-US" altLang="zh-TW" sz="2000" b="1" dirty="0" err="1"/>
              <a:t>DashboardWidgets</a:t>
            </a:r>
            <a:r>
              <a:rPr lang="en-US" altLang="zh-TW" sz="2000" dirty="0"/>
              <a:t>:</a:t>
            </a:r>
          </a:p>
          <a:p>
            <a:pPr marL="0" indent="0">
              <a:buNone/>
            </a:pPr>
            <a:r>
              <a:rPr lang="en-US" altLang="zh-TW" sz="2000" dirty="0"/>
              <a:t>	Dashboard </a:t>
            </a:r>
            <a:r>
              <a:rPr lang="en-US" altLang="zh-TW" sz="2000" dirty="0" err="1"/>
              <a:t>NxN</a:t>
            </a:r>
            <a:r>
              <a:rPr lang="en-US" altLang="zh-TW" sz="2000" dirty="0"/>
              <a:t> </a:t>
            </a:r>
            <a:r>
              <a:rPr lang="en-US" altLang="zh-TW" sz="2000" dirty="0" err="1"/>
              <a:t>WidgetCatalog</a:t>
            </a:r>
            <a:endParaRPr lang="en-US" altLang="zh-TW" sz="2000" dirty="0"/>
          </a:p>
        </p:txBody>
      </p:sp>
      <p:sp>
        <p:nvSpPr>
          <p:cNvPr id="2" name="Rectangle: Rounded Corners 1"/>
          <p:cNvSpPr/>
          <p:nvPr/>
        </p:nvSpPr>
        <p:spPr bwMode="auto">
          <a:xfrm>
            <a:off x="2386607" y="4337362"/>
            <a:ext cx="970737"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Company</a:t>
            </a:r>
            <a:endParaRPr lang="zh-TW" altLang="en-US" sz="1200" dirty="0">
              <a:gradFill>
                <a:gsLst>
                  <a:gs pos="5439">
                    <a:srgbClr val="F8F8F8"/>
                  </a:gs>
                  <a:gs pos="10000">
                    <a:srgbClr val="F8F8F8"/>
                  </a:gs>
                </a:gsLst>
                <a:lin ang="5400000" scaled="0"/>
              </a:gradFill>
            </a:endParaRPr>
          </a:p>
        </p:txBody>
      </p:sp>
      <p:sp>
        <p:nvSpPr>
          <p:cNvPr id="6" name="Rectangle: Rounded Corners 5"/>
          <p:cNvSpPr/>
          <p:nvPr/>
        </p:nvSpPr>
        <p:spPr bwMode="auto">
          <a:xfrm>
            <a:off x="688157" y="4879474"/>
            <a:ext cx="1085886"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Widget Catalog</a:t>
            </a:r>
            <a:endParaRPr lang="zh-TW" altLang="en-US" sz="1200" dirty="0">
              <a:gradFill>
                <a:gsLst>
                  <a:gs pos="5439">
                    <a:srgbClr val="F8F8F8"/>
                  </a:gs>
                  <a:gs pos="10000">
                    <a:srgbClr val="F8F8F8"/>
                  </a:gs>
                </a:gsLst>
                <a:lin ang="5400000" scaled="0"/>
              </a:gradFill>
            </a:endParaRPr>
          </a:p>
        </p:txBody>
      </p:sp>
      <p:sp>
        <p:nvSpPr>
          <p:cNvPr id="13" name="Rectangle: Rounded Corners 12"/>
          <p:cNvSpPr/>
          <p:nvPr/>
        </p:nvSpPr>
        <p:spPr bwMode="auto">
          <a:xfrm>
            <a:off x="2377179" y="3247128"/>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Dashboard</a:t>
            </a:r>
            <a:endParaRPr lang="zh-TW" altLang="en-US" sz="1200" dirty="0">
              <a:gradFill>
                <a:gsLst>
                  <a:gs pos="5439">
                    <a:srgbClr val="F8F8F8"/>
                  </a:gs>
                  <a:gs pos="10000">
                    <a:srgbClr val="F8F8F8"/>
                  </a:gs>
                </a:gsLst>
                <a:lin ang="5400000" scaled="0"/>
              </a:gradFill>
            </a:endParaRPr>
          </a:p>
        </p:txBody>
      </p:sp>
      <p:sp>
        <p:nvSpPr>
          <p:cNvPr id="16" name="Rectangle: Rounded Corners 15"/>
          <p:cNvSpPr/>
          <p:nvPr/>
        </p:nvSpPr>
        <p:spPr bwMode="auto">
          <a:xfrm>
            <a:off x="688157" y="3237981"/>
            <a:ext cx="108588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Widget Class</a:t>
            </a:r>
            <a:endParaRPr lang="zh-TW" altLang="en-US" sz="1200" dirty="0">
              <a:gradFill>
                <a:gsLst>
                  <a:gs pos="5439">
                    <a:srgbClr val="F8F8F8"/>
                  </a:gs>
                  <a:gs pos="10000">
                    <a:srgbClr val="F8F8F8"/>
                  </a:gs>
                </a:gsLst>
                <a:lin ang="5400000" scaled="0"/>
              </a:gradFill>
            </a:endParaRPr>
          </a:p>
        </p:txBody>
      </p:sp>
      <p:cxnSp>
        <p:nvCxnSpPr>
          <p:cNvPr id="27" name="Straight Arrow Connector 26"/>
          <p:cNvCxnSpPr>
            <a:cxnSpLocks/>
            <a:stCxn id="2" idx="0"/>
            <a:endCxn id="13" idx="2"/>
          </p:cNvCxnSpPr>
          <p:nvPr/>
        </p:nvCxnSpPr>
        <p:spPr>
          <a:xfrm flipH="1" flipV="1">
            <a:off x="2862548" y="3697827"/>
            <a:ext cx="9428" cy="6395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A261883-84FC-4FF1-BFEC-B63A895A9AC2}"/>
              </a:ext>
            </a:extLst>
          </p:cNvPr>
          <p:cNvCxnSpPr>
            <a:cxnSpLocks/>
            <a:stCxn id="16" idx="2"/>
            <a:endCxn id="6" idx="0"/>
          </p:cNvCxnSpPr>
          <p:nvPr/>
        </p:nvCxnSpPr>
        <p:spPr>
          <a:xfrm flipH="1">
            <a:off x="1231100" y="3688680"/>
            <a:ext cx="1" cy="11907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62AF06E2-AF2B-45A7-AF9E-B532D5AF161E}"/>
              </a:ext>
            </a:extLst>
          </p:cNvPr>
          <p:cNvSpPr/>
          <p:nvPr/>
        </p:nvSpPr>
        <p:spPr bwMode="auto">
          <a:xfrm>
            <a:off x="4023969" y="4332718"/>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Dashboard</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Widgets</a:t>
            </a:r>
            <a:endParaRPr lang="zh-TW" altLang="en-US" sz="1200" dirty="0">
              <a:gradFill>
                <a:gsLst>
                  <a:gs pos="5439">
                    <a:srgbClr val="F8F8F8"/>
                  </a:gs>
                  <a:gs pos="10000">
                    <a:srgbClr val="F8F8F8"/>
                  </a:gs>
                </a:gsLst>
                <a:lin ang="5400000" scaled="0"/>
              </a:gradFill>
            </a:endParaRPr>
          </a:p>
        </p:txBody>
      </p:sp>
      <p:cxnSp>
        <p:nvCxnSpPr>
          <p:cNvPr id="25" name="Connector: Elbow 24">
            <a:extLst>
              <a:ext uri="{FF2B5EF4-FFF2-40B4-BE49-F238E27FC236}">
                <a16:creationId xmlns:a16="http://schemas.microsoft.com/office/drawing/2014/main" id="{305503A5-B085-466E-ACB1-FB5C94397E15}"/>
              </a:ext>
            </a:extLst>
          </p:cNvPr>
          <p:cNvCxnSpPr>
            <a:stCxn id="13" idx="3"/>
            <a:endCxn id="37" idx="0"/>
          </p:cNvCxnSpPr>
          <p:nvPr/>
        </p:nvCxnSpPr>
        <p:spPr>
          <a:xfrm>
            <a:off x="3347916" y="3472478"/>
            <a:ext cx="1161422" cy="8602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4ED61BE5-9DF3-4CE5-94C0-2DD9A1B001B0}"/>
              </a:ext>
            </a:extLst>
          </p:cNvPr>
          <p:cNvCxnSpPr>
            <a:cxnSpLocks/>
            <a:stCxn id="6" idx="2"/>
            <a:endCxn id="37" idx="2"/>
          </p:cNvCxnSpPr>
          <p:nvPr/>
        </p:nvCxnSpPr>
        <p:spPr>
          <a:xfrm rot="5400000" flipH="1" flipV="1">
            <a:off x="2596841" y="3417676"/>
            <a:ext cx="546756" cy="3278238"/>
          </a:xfrm>
          <a:prstGeom prst="bentConnector3">
            <a:avLst>
              <a:gd name="adj1" fmla="val -4181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CCF958FE-9528-4428-9D87-CF7BD7C3A160}"/>
              </a:ext>
            </a:extLst>
          </p:cNvPr>
          <p:cNvCxnSpPr>
            <a:cxnSpLocks/>
            <a:stCxn id="2" idx="1"/>
            <a:endCxn id="6" idx="3"/>
          </p:cNvCxnSpPr>
          <p:nvPr/>
        </p:nvCxnSpPr>
        <p:spPr>
          <a:xfrm rot="10800000" flipV="1">
            <a:off x="1774043" y="4562712"/>
            <a:ext cx="612564" cy="5421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E6032FF5-4263-4752-A3D8-A593143DD328}"/>
              </a:ext>
            </a:extLst>
          </p:cNvPr>
          <p:cNvSpPr/>
          <p:nvPr/>
        </p:nvSpPr>
        <p:spPr bwMode="auto">
          <a:xfrm>
            <a:off x="688158" y="2105477"/>
            <a:ext cx="1085886"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Factory</a:t>
            </a:r>
            <a:endParaRPr lang="zh-TW" altLang="en-US" sz="1200" dirty="0">
              <a:gradFill>
                <a:gsLst>
                  <a:gs pos="5439">
                    <a:srgbClr val="F8F8F8"/>
                  </a:gs>
                  <a:gs pos="10000">
                    <a:srgbClr val="F8F8F8"/>
                  </a:gs>
                </a:gsLst>
                <a:lin ang="5400000" scaled="0"/>
              </a:gradFill>
            </a:endParaRPr>
          </a:p>
        </p:txBody>
      </p:sp>
      <p:sp>
        <p:nvSpPr>
          <p:cNvPr id="54" name="Rectangle: Rounded Corners 53">
            <a:extLst>
              <a:ext uri="{FF2B5EF4-FFF2-40B4-BE49-F238E27FC236}">
                <a16:creationId xmlns:a16="http://schemas.microsoft.com/office/drawing/2014/main" id="{967AA234-CB5C-4002-875B-853BC03AD67F}"/>
              </a:ext>
            </a:extLst>
          </p:cNvPr>
          <p:cNvSpPr/>
          <p:nvPr/>
        </p:nvSpPr>
        <p:spPr bwMode="auto">
          <a:xfrm>
            <a:off x="4023969" y="2105477"/>
            <a:ext cx="970737"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Equipment</a:t>
            </a:r>
            <a:endParaRPr lang="zh-TW" altLang="en-US" sz="1200" dirty="0">
              <a:gradFill>
                <a:gsLst>
                  <a:gs pos="5439">
                    <a:srgbClr val="F8F8F8"/>
                  </a:gs>
                  <a:gs pos="10000">
                    <a:srgbClr val="F8F8F8"/>
                  </a:gs>
                </a:gsLst>
                <a:lin ang="5400000" scaled="0"/>
              </a:gradFill>
            </a:endParaRPr>
          </a:p>
        </p:txBody>
      </p:sp>
      <p:sp>
        <p:nvSpPr>
          <p:cNvPr id="55" name="Rectangle: Rounded Corners 54">
            <a:extLst>
              <a:ext uri="{FF2B5EF4-FFF2-40B4-BE49-F238E27FC236}">
                <a16:creationId xmlns:a16="http://schemas.microsoft.com/office/drawing/2014/main" id="{215E1426-99AD-4930-93CA-91083DBBC83E}"/>
              </a:ext>
            </a:extLst>
          </p:cNvPr>
          <p:cNvSpPr/>
          <p:nvPr/>
        </p:nvSpPr>
        <p:spPr bwMode="auto">
          <a:xfrm>
            <a:off x="2377178" y="2112929"/>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Equip Class</a:t>
            </a:r>
            <a:endParaRPr lang="zh-TW" altLang="en-US" sz="1200" dirty="0">
              <a:gradFill>
                <a:gsLst>
                  <a:gs pos="5439">
                    <a:srgbClr val="F8F8F8"/>
                  </a:gs>
                  <a:gs pos="10000">
                    <a:srgbClr val="F8F8F8"/>
                  </a:gs>
                </a:gsLst>
                <a:lin ang="5400000" scaled="0"/>
              </a:gradFill>
            </a:endParaRPr>
          </a:p>
        </p:txBody>
      </p:sp>
      <p:cxnSp>
        <p:nvCxnSpPr>
          <p:cNvPr id="17" name="Straight Arrow Connector 16">
            <a:extLst>
              <a:ext uri="{FF2B5EF4-FFF2-40B4-BE49-F238E27FC236}">
                <a16:creationId xmlns:a16="http://schemas.microsoft.com/office/drawing/2014/main" id="{D1A772AE-BD6F-4AEE-AF33-7C79BB043AB1}"/>
              </a:ext>
            </a:extLst>
          </p:cNvPr>
          <p:cNvCxnSpPr>
            <a:cxnSpLocks/>
            <a:stCxn id="50" idx="2"/>
          </p:cNvCxnSpPr>
          <p:nvPr/>
        </p:nvCxnSpPr>
        <p:spPr>
          <a:xfrm>
            <a:off x="1231101" y="2556176"/>
            <a:ext cx="1146077" cy="681805"/>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A4F1CC-2E8B-4149-8CBE-BC6B194C55E1}"/>
              </a:ext>
            </a:extLst>
          </p:cNvPr>
          <p:cNvCxnSpPr>
            <a:cxnSpLocks/>
            <a:stCxn id="13" idx="0"/>
            <a:endCxn id="55" idx="2"/>
          </p:cNvCxnSpPr>
          <p:nvPr/>
        </p:nvCxnSpPr>
        <p:spPr>
          <a:xfrm flipH="1" flipV="1">
            <a:off x="2862547" y="2563628"/>
            <a:ext cx="1" cy="68350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52DCB9C-BB4A-4986-B19F-F4028CADC8CE}"/>
              </a:ext>
            </a:extLst>
          </p:cNvPr>
          <p:cNvCxnSpPr>
            <a:cxnSpLocks/>
            <a:stCxn id="54" idx="2"/>
          </p:cNvCxnSpPr>
          <p:nvPr/>
        </p:nvCxnSpPr>
        <p:spPr>
          <a:xfrm flipH="1">
            <a:off x="3357344" y="2556176"/>
            <a:ext cx="1151994" cy="681805"/>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3A0D71-39B0-4EA6-9149-FBA64458642C}"/>
              </a:ext>
            </a:extLst>
          </p:cNvPr>
          <p:cNvCxnSpPr>
            <a:cxnSpLocks/>
            <a:stCxn id="54" idx="1"/>
            <a:endCxn id="55" idx="3"/>
          </p:cNvCxnSpPr>
          <p:nvPr/>
        </p:nvCxnSpPr>
        <p:spPr>
          <a:xfrm flipH="1">
            <a:off x="3347915" y="2330827"/>
            <a:ext cx="676054" cy="7452"/>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5059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DB Schema – Alarm Rule &amp; Action </a:t>
            </a:r>
            <a:endParaRPr lang="zh-TW" altLang="en-US" dirty="0"/>
          </a:p>
        </p:txBody>
      </p:sp>
      <p:sp>
        <p:nvSpPr>
          <p:cNvPr id="8" name="Content Placeholder 2"/>
          <p:cNvSpPr txBox="1">
            <a:spLocks/>
          </p:cNvSpPr>
          <p:nvPr/>
        </p:nvSpPr>
        <p:spPr>
          <a:xfrm>
            <a:off x="5824860" y="1914720"/>
            <a:ext cx="6100220" cy="3124692"/>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Font typeface="Wingdings" panose="05000000000000000000" pitchFamily="2" charset="2"/>
              <a:buChar char="l"/>
            </a:pPr>
            <a:r>
              <a:rPr lang="en-US" altLang="zh-TW" sz="2000" dirty="0"/>
              <a:t>Alarm Rule Catalog     </a:t>
            </a:r>
          </a:p>
          <a:p>
            <a:pPr marL="0" indent="0">
              <a:buNone/>
            </a:pPr>
            <a:r>
              <a:rPr lang="en-US" altLang="zh-TW" sz="2000" dirty="0"/>
              <a:t>	- </a:t>
            </a:r>
            <a:r>
              <a:rPr lang="en-US" altLang="zh-TW" sz="2000" dirty="0" err="1"/>
              <a:t>activeFlag</a:t>
            </a:r>
            <a:r>
              <a:rPr lang="en-US" altLang="zh-TW" sz="2000" dirty="0"/>
              <a:t>  </a:t>
            </a:r>
          </a:p>
          <a:p>
            <a:pPr>
              <a:buFont typeface="Wingdings" panose="05000000000000000000" pitchFamily="2" charset="2"/>
              <a:buChar char="l"/>
            </a:pPr>
            <a:r>
              <a:rPr lang="en-US" altLang="zh-TW" sz="2000" dirty="0"/>
              <a:t>Alarm Rule Item: </a:t>
            </a:r>
          </a:p>
          <a:p>
            <a:pPr>
              <a:buFont typeface="Wingdings" panose="05000000000000000000" pitchFamily="2" charset="2"/>
              <a:buChar char="l"/>
            </a:pPr>
            <a:r>
              <a:rPr lang="en-US" altLang="zh-TW" sz="2000" dirty="0"/>
              <a:t>External Application</a:t>
            </a:r>
          </a:p>
          <a:p>
            <a:pPr>
              <a:buFont typeface="Wingdings" panose="05000000000000000000" pitchFamily="2" charset="2"/>
              <a:buChar char="l"/>
            </a:pPr>
            <a:r>
              <a:rPr lang="en-US" altLang="zh-TW" sz="2000" b="1" dirty="0"/>
              <a:t>Alarm Notification</a:t>
            </a:r>
            <a:r>
              <a:rPr lang="en-US" altLang="zh-TW" sz="2000" dirty="0"/>
              <a:t>:</a:t>
            </a:r>
          </a:p>
          <a:p>
            <a:pPr marL="0" indent="0">
              <a:buNone/>
            </a:pPr>
            <a:r>
              <a:rPr lang="en-US" altLang="zh-TW" sz="2000" dirty="0"/>
              <a:t>	Alarm Rule Catalog </a:t>
            </a:r>
            <a:r>
              <a:rPr lang="en-US" altLang="zh-TW" sz="2000" dirty="0" err="1"/>
              <a:t>NxN</a:t>
            </a:r>
            <a:r>
              <a:rPr lang="en-US" altLang="zh-TW" sz="2000" dirty="0"/>
              <a:t> External Application</a:t>
            </a:r>
          </a:p>
        </p:txBody>
      </p:sp>
      <p:sp>
        <p:nvSpPr>
          <p:cNvPr id="2" name="Rectangle: Rounded Corners 1"/>
          <p:cNvSpPr/>
          <p:nvPr/>
        </p:nvSpPr>
        <p:spPr bwMode="auto">
          <a:xfrm>
            <a:off x="737945" y="2650566"/>
            <a:ext cx="970737"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Company</a:t>
            </a:r>
            <a:endParaRPr lang="zh-TW" altLang="en-US" sz="1200" dirty="0">
              <a:gradFill>
                <a:gsLst>
                  <a:gs pos="5439">
                    <a:srgbClr val="F8F8F8"/>
                  </a:gs>
                  <a:gs pos="10000">
                    <a:srgbClr val="F8F8F8"/>
                  </a:gs>
                </a:gsLst>
                <a:lin ang="5400000" scaled="0"/>
              </a:gradFill>
            </a:endParaRPr>
          </a:p>
        </p:txBody>
      </p:sp>
      <p:sp>
        <p:nvSpPr>
          <p:cNvPr id="13" name="Rectangle: Rounded Corners 12"/>
          <p:cNvSpPr/>
          <p:nvPr/>
        </p:nvSpPr>
        <p:spPr bwMode="auto">
          <a:xfrm>
            <a:off x="2377179" y="3254169"/>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5439">
                      <a:srgbClr val="F8F8F8"/>
                    </a:gs>
                    <a:gs pos="10000">
                      <a:srgbClr val="F8F8F8"/>
                    </a:gs>
                  </a:gsLst>
                  <a:lin ang="5400000" scaled="0"/>
                </a:gradFill>
              </a:rPr>
              <a:t>AlarmRule</a:t>
            </a:r>
            <a:endParaRPr lang="en-US" altLang="zh-TW" sz="1200" dirty="0">
              <a:gradFill>
                <a:gsLst>
                  <a:gs pos="5439">
                    <a:srgbClr val="F8F8F8"/>
                  </a:gs>
                  <a:gs pos="10000">
                    <a:srgbClr val="F8F8F8"/>
                  </a:gs>
                </a:gsLst>
                <a:lin ang="5400000" scaled="0"/>
              </a:gradFill>
            </a:endParaRP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Catalog</a:t>
            </a:r>
            <a:endParaRPr lang="zh-TW" altLang="en-US" sz="1200" dirty="0">
              <a:gradFill>
                <a:gsLst>
                  <a:gs pos="5439">
                    <a:srgbClr val="F8F8F8"/>
                  </a:gs>
                  <a:gs pos="10000">
                    <a:srgbClr val="F8F8F8"/>
                  </a:gs>
                </a:gsLst>
                <a:lin ang="5400000" scaled="0"/>
              </a:gradFill>
            </a:endParaRPr>
          </a:p>
        </p:txBody>
      </p:sp>
      <p:sp>
        <p:nvSpPr>
          <p:cNvPr id="37" name="Rectangle: Rounded Corners 36">
            <a:extLst>
              <a:ext uri="{FF2B5EF4-FFF2-40B4-BE49-F238E27FC236}">
                <a16:creationId xmlns:a16="http://schemas.microsoft.com/office/drawing/2014/main" id="{62AF06E2-AF2B-45A7-AF9E-B532D5AF161E}"/>
              </a:ext>
            </a:extLst>
          </p:cNvPr>
          <p:cNvSpPr/>
          <p:nvPr/>
        </p:nvSpPr>
        <p:spPr bwMode="auto">
          <a:xfrm>
            <a:off x="4141969" y="3251717"/>
            <a:ext cx="1085886"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err="1">
                <a:gradFill>
                  <a:gsLst>
                    <a:gs pos="5439">
                      <a:srgbClr val="F8F8F8"/>
                    </a:gs>
                    <a:gs pos="10000">
                      <a:srgbClr val="F8F8F8"/>
                    </a:gs>
                  </a:gsLst>
                  <a:lin ang="5400000" scaled="0"/>
                </a:gradFill>
              </a:rPr>
              <a:t>AlarmRule</a:t>
            </a:r>
            <a:endParaRPr lang="en-US" altLang="zh-TW" sz="1200" dirty="0">
              <a:gradFill>
                <a:gsLst>
                  <a:gs pos="5439">
                    <a:srgbClr val="F8F8F8"/>
                  </a:gs>
                  <a:gs pos="10000">
                    <a:srgbClr val="F8F8F8"/>
                  </a:gs>
                </a:gsLst>
                <a:lin ang="5400000" scaled="0"/>
              </a:gradFill>
            </a:endParaRP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Item</a:t>
            </a:r>
            <a:endParaRPr lang="zh-TW" altLang="en-US" sz="1200" dirty="0">
              <a:gradFill>
                <a:gsLst>
                  <a:gs pos="5439">
                    <a:srgbClr val="F8F8F8"/>
                  </a:gs>
                  <a:gs pos="10000">
                    <a:srgbClr val="F8F8F8"/>
                  </a:gs>
                </a:gsLst>
                <a:lin ang="5400000" scaled="0"/>
              </a:gradFill>
            </a:endParaRPr>
          </a:p>
        </p:txBody>
      </p:sp>
      <p:sp>
        <p:nvSpPr>
          <p:cNvPr id="50" name="Rectangle: Rounded Corners 49">
            <a:extLst>
              <a:ext uri="{FF2B5EF4-FFF2-40B4-BE49-F238E27FC236}">
                <a16:creationId xmlns:a16="http://schemas.microsoft.com/office/drawing/2014/main" id="{E6032FF5-4263-4752-A3D8-A593143DD328}"/>
              </a:ext>
            </a:extLst>
          </p:cNvPr>
          <p:cNvSpPr/>
          <p:nvPr/>
        </p:nvSpPr>
        <p:spPr bwMode="auto">
          <a:xfrm>
            <a:off x="2327276" y="2054061"/>
            <a:ext cx="1085886"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Message</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Catalog</a:t>
            </a:r>
            <a:endParaRPr lang="zh-TW" altLang="en-US" sz="1200" dirty="0">
              <a:gradFill>
                <a:gsLst>
                  <a:gs pos="5439">
                    <a:srgbClr val="F8F8F8"/>
                  </a:gs>
                  <a:gs pos="10000">
                    <a:srgbClr val="F8F8F8"/>
                  </a:gs>
                </a:gsLst>
                <a:lin ang="5400000" scaled="0"/>
              </a:gradFill>
            </a:endParaRPr>
          </a:p>
        </p:txBody>
      </p:sp>
      <p:cxnSp>
        <p:nvCxnSpPr>
          <p:cNvPr id="17" name="Straight Arrow Connector 16">
            <a:extLst>
              <a:ext uri="{FF2B5EF4-FFF2-40B4-BE49-F238E27FC236}">
                <a16:creationId xmlns:a16="http://schemas.microsoft.com/office/drawing/2014/main" id="{D1A772AE-BD6F-4AEE-AF33-7C79BB043AB1}"/>
              </a:ext>
            </a:extLst>
          </p:cNvPr>
          <p:cNvCxnSpPr>
            <a:cxnSpLocks/>
            <a:stCxn id="13" idx="0"/>
            <a:endCxn id="50" idx="2"/>
          </p:cNvCxnSpPr>
          <p:nvPr/>
        </p:nvCxnSpPr>
        <p:spPr>
          <a:xfrm flipV="1">
            <a:off x="2862548" y="2504760"/>
            <a:ext cx="7671" cy="749409"/>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4194A9B-644B-4A3B-BB22-FF1903E2ABEE}"/>
              </a:ext>
            </a:extLst>
          </p:cNvPr>
          <p:cNvSpPr/>
          <p:nvPr/>
        </p:nvSpPr>
        <p:spPr bwMode="auto">
          <a:xfrm>
            <a:off x="4141969" y="2049416"/>
            <a:ext cx="1085886" cy="450699"/>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Message</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Element</a:t>
            </a:r>
            <a:endParaRPr lang="zh-TW" altLang="en-US" sz="1200" dirty="0">
              <a:gradFill>
                <a:gsLst>
                  <a:gs pos="5439">
                    <a:srgbClr val="F8F8F8"/>
                  </a:gs>
                  <a:gs pos="10000">
                    <a:srgbClr val="F8F8F8"/>
                  </a:gs>
                </a:gsLst>
                <a:lin ang="5400000" scaled="0"/>
              </a:gradFill>
            </a:endParaRPr>
          </a:p>
        </p:txBody>
      </p:sp>
      <p:cxnSp>
        <p:nvCxnSpPr>
          <p:cNvPr id="29" name="Straight Arrow Connector 28">
            <a:extLst>
              <a:ext uri="{FF2B5EF4-FFF2-40B4-BE49-F238E27FC236}">
                <a16:creationId xmlns:a16="http://schemas.microsoft.com/office/drawing/2014/main" id="{A7CD4A93-D0A5-466A-8C9E-2EFEEEFC701E}"/>
              </a:ext>
            </a:extLst>
          </p:cNvPr>
          <p:cNvCxnSpPr>
            <a:cxnSpLocks/>
            <a:stCxn id="28" idx="1"/>
            <a:endCxn id="50" idx="3"/>
          </p:cNvCxnSpPr>
          <p:nvPr/>
        </p:nvCxnSpPr>
        <p:spPr>
          <a:xfrm flipH="1">
            <a:off x="3413162" y="2274766"/>
            <a:ext cx="728807" cy="4645"/>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86C1521-B746-4590-BD3F-873D4474A29D}"/>
              </a:ext>
            </a:extLst>
          </p:cNvPr>
          <p:cNvCxnSpPr>
            <a:cxnSpLocks/>
            <a:stCxn id="37" idx="1"/>
            <a:endCxn id="13" idx="3"/>
          </p:cNvCxnSpPr>
          <p:nvPr/>
        </p:nvCxnSpPr>
        <p:spPr>
          <a:xfrm flipH="1">
            <a:off x="3347916" y="3477067"/>
            <a:ext cx="794053" cy="2452"/>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4A5777D-5896-4F1C-9D8D-D7FE3DDAF2AE}"/>
              </a:ext>
            </a:extLst>
          </p:cNvPr>
          <p:cNvCxnSpPr>
            <a:cxnSpLocks/>
            <a:stCxn id="37" idx="0"/>
            <a:endCxn id="28" idx="2"/>
          </p:cNvCxnSpPr>
          <p:nvPr/>
        </p:nvCxnSpPr>
        <p:spPr>
          <a:xfrm flipV="1">
            <a:off x="4684912" y="2500115"/>
            <a:ext cx="0" cy="751602"/>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DC3E070-EAF1-40E1-A236-25A2DFAB9114}"/>
              </a:ext>
            </a:extLst>
          </p:cNvPr>
          <p:cNvCxnSpPr>
            <a:cxnSpLocks/>
            <a:stCxn id="2" idx="0"/>
            <a:endCxn id="50" idx="1"/>
          </p:cNvCxnSpPr>
          <p:nvPr/>
        </p:nvCxnSpPr>
        <p:spPr>
          <a:xfrm rot="5400000" flipH="1" flipV="1">
            <a:off x="1589718" y="1913008"/>
            <a:ext cx="371155" cy="110396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2A2A0E0-A28A-42D7-B0F5-4C0BEB8788BF}"/>
              </a:ext>
            </a:extLst>
          </p:cNvPr>
          <p:cNvCxnSpPr>
            <a:cxnSpLocks/>
            <a:stCxn id="2" idx="2"/>
            <a:endCxn id="13" idx="1"/>
          </p:cNvCxnSpPr>
          <p:nvPr/>
        </p:nvCxnSpPr>
        <p:spPr>
          <a:xfrm rot="16200000" flipH="1">
            <a:off x="1611119" y="2713459"/>
            <a:ext cx="378254" cy="11538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67876CA6-0693-4217-B948-8E70B8A2E0E3}"/>
              </a:ext>
            </a:extLst>
          </p:cNvPr>
          <p:cNvSpPr/>
          <p:nvPr/>
        </p:nvSpPr>
        <p:spPr bwMode="auto">
          <a:xfrm>
            <a:off x="2384850" y="5247181"/>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External</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Application</a:t>
            </a:r>
            <a:endParaRPr lang="zh-TW" altLang="en-US" sz="1200" dirty="0">
              <a:gradFill>
                <a:gsLst>
                  <a:gs pos="5439">
                    <a:srgbClr val="F8F8F8"/>
                  </a:gs>
                  <a:gs pos="10000">
                    <a:srgbClr val="F8F8F8"/>
                  </a:gs>
                </a:gsLst>
                <a:lin ang="5400000" scaled="0"/>
              </a:gradFill>
            </a:endParaRPr>
          </a:p>
        </p:txBody>
      </p:sp>
      <p:cxnSp>
        <p:nvCxnSpPr>
          <p:cNvPr id="43" name="Connector: Elbow 42">
            <a:extLst>
              <a:ext uri="{FF2B5EF4-FFF2-40B4-BE49-F238E27FC236}">
                <a16:creationId xmlns:a16="http://schemas.microsoft.com/office/drawing/2014/main" id="{71C88814-53EE-4761-B8B8-45C7151C765A}"/>
              </a:ext>
            </a:extLst>
          </p:cNvPr>
          <p:cNvCxnSpPr>
            <a:cxnSpLocks/>
            <a:stCxn id="2" idx="2"/>
            <a:endCxn id="42" idx="1"/>
          </p:cNvCxnSpPr>
          <p:nvPr/>
        </p:nvCxnSpPr>
        <p:spPr>
          <a:xfrm rot="16200000" flipH="1">
            <a:off x="618449" y="3706130"/>
            <a:ext cx="2371266" cy="116153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363AAAA-9DF9-44C1-8CCD-C8E622B6FCA6}"/>
              </a:ext>
            </a:extLst>
          </p:cNvPr>
          <p:cNvSpPr/>
          <p:nvPr/>
        </p:nvSpPr>
        <p:spPr bwMode="auto">
          <a:xfrm>
            <a:off x="2377177" y="4250675"/>
            <a:ext cx="970737" cy="4506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Alarm</a:t>
            </a:r>
          </a:p>
          <a:p>
            <a:pPr algn="ctr" defTabSz="932472" fontAlgn="base">
              <a:spcBef>
                <a:spcPct val="0"/>
              </a:spcBef>
              <a:spcAft>
                <a:spcPct val="0"/>
              </a:spcAft>
            </a:pPr>
            <a:r>
              <a:rPr lang="en-US" altLang="zh-TW" sz="1200" dirty="0">
                <a:gradFill>
                  <a:gsLst>
                    <a:gs pos="5439">
                      <a:srgbClr val="F8F8F8"/>
                    </a:gs>
                    <a:gs pos="10000">
                      <a:srgbClr val="F8F8F8"/>
                    </a:gs>
                  </a:gsLst>
                  <a:lin ang="5400000" scaled="0"/>
                </a:gradFill>
              </a:rPr>
              <a:t>Notification</a:t>
            </a:r>
            <a:endParaRPr lang="zh-TW" altLang="en-US" sz="1200" dirty="0">
              <a:gradFill>
                <a:gsLst>
                  <a:gs pos="5439">
                    <a:srgbClr val="F8F8F8"/>
                  </a:gs>
                  <a:gs pos="10000">
                    <a:srgbClr val="F8F8F8"/>
                  </a:gs>
                </a:gsLst>
                <a:lin ang="5400000" scaled="0"/>
              </a:gradFill>
            </a:endParaRPr>
          </a:p>
        </p:txBody>
      </p:sp>
      <p:cxnSp>
        <p:nvCxnSpPr>
          <p:cNvPr id="51" name="Straight Arrow Connector 50">
            <a:extLst>
              <a:ext uri="{FF2B5EF4-FFF2-40B4-BE49-F238E27FC236}">
                <a16:creationId xmlns:a16="http://schemas.microsoft.com/office/drawing/2014/main" id="{6A17A24D-63A8-4A35-BEE1-5879E21AE135}"/>
              </a:ext>
            </a:extLst>
          </p:cNvPr>
          <p:cNvCxnSpPr>
            <a:cxnSpLocks/>
            <a:stCxn id="46" idx="0"/>
            <a:endCxn id="13" idx="2"/>
          </p:cNvCxnSpPr>
          <p:nvPr/>
        </p:nvCxnSpPr>
        <p:spPr>
          <a:xfrm flipV="1">
            <a:off x="2862546" y="3704868"/>
            <a:ext cx="2" cy="545807"/>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62CA576-53CD-4145-9785-3F33140D141B}"/>
              </a:ext>
            </a:extLst>
          </p:cNvPr>
          <p:cNvCxnSpPr>
            <a:cxnSpLocks/>
            <a:stCxn id="46" idx="2"/>
            <a:endCxn id="42" idx="0"/>
          </p:cNvCxnSpPr>
          <p:nvPr/>
        </p:nvCxnSpPr>
        <p:spPr>
          <a:xfrm>
            <a:off x="2862546" y="4701374"/>
            <a:ext cx="7673" cy="545807"/>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63346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PC2016">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6" id="{AE6DD888-A72D-46E4-B133-1E905D6E76AD}" vid="{96CDA8F5-462B-4DBD-8496-1FF19EF3EDD4}"/>
    </a:ext>
  </a:extLst>
</a:theme>
</file>

<file path=ppt/theme/theme10.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1.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7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1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potx" id="{38307E72-3F2E-43F6-89EA-DBDC21F3BD9A}" vid="{D5CA51E7-3558-43F7-BFA1-ED495B82E4B7}"/>
    </a:ext>
  </a:extLst>
</a:theme>
</file>

<file path=ppt/theme/theme9.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CECEFB3E0A9A4BBFD2DD37E9D0963B" ma:contentTypeVersion="8" ma:contentTypeDescription="Create a new document." ma:contentTypeScope="" ma:versionID="ada085ff8c29ea326a596c64ec16e7d2">
  <xsd:schema xmlns:xsd="http://www.w3.org/2001/XMLSchema" xmlns:xs="http://www.w3.org/2001/XMLSchema" xmlns:p="http://schemas.microsoft.com/office/2006/metadata/properties" xmlns:ns1="http://schemas.microsoft.com/sharepoint/v3" xmlns:ns2="60a3e4eb-c306-4fe6-aff7-b046eed05823" xmlns:ns3="abddecb2-b6dc-4f3e-b78b-6cc368085734" targetNamespace="http://schemas.microsoft.com/office/2006/metadata/properties" ma:root="true" ma:fieldsID="dffe67dfe7b6d0053ffb1de659975ff7" ns1:_="" ns2:_="" ns3:_="">
    <xsd:import namespace="http://schemas.microsoft.com/sharepoint/v3"/>
    <xsd:import namespace="60a3e4eb-c306-4fe6-aff7-b046eed05823"/>
    <xsd:import namespace="abddecb2-b6dc-4f3e-b78b-6cc36808573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a3e4eb-c306-4fe6-aff7-b046eed058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ddecb2-b6dc-4f3e-b78b-6cc36808573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AD13A5-7164-4636-869F-ABAA0D6EE063}">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6d43041c-b26d-434e-9e55-1cfb9192bf3d"/>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4D895DFF-A255-4104-BDE5-A829844DCF16}"/>
</file>

<file path=customXml/itemProps3.xml><?xml version="1.0" encoding="utf-8"?>
<ds:datastoreItem xmlns:ds="http://schemas.openxmlformats.org/officeDocument/2006/customXml" ds:itemID="{F6E8447B-1794-43EF-8F97-42CB69CCE3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11146</TotalTime>
  <Words>1157</Words>
  <Application>Microsoft Office PowerPoint</Application>
  <PresentationFormat>Widescreen</PresentationFormat>
  <Paragraphs>237</Paragraphs>
  <Slides>17</Slides>
  <Notes>17</Notes>
  <HiddenSlides>0</HiddenSlides>
  <MMClips>0</MMClips>
  <ScaleCrop>false</ScaleCrop>
  <HeadingPairs>
    <vt:vector size="8" baseType="variant">
      <vt:variant>
        <vt:lpstr>Fonts Used</vt:lpstr>
      </vt:variant>
      <vt:variant>
        <vt:i4>14</vt:i4>
      </vt:variant>
      <vt:variant>
        <vt:lpstr>Theme</vt:lpstr>
      </vt:variant>
      <vt:variant>
        <vt:i4>12</vt:i4>
      </vt:variant>
      <vt:variant>
        <vt:lpstr>Embedded OLE Servers</vt:lpstr>
      </vt:variant>
      <vt:variant>
        <vt:i4>1</vt:i4>
      </vt:variant>
      <vt:variant>
        <vt:lpstr>Slide Titles</vt:lpstr>
      </vt:variant>
      <vt:variant>
        <vt:i4>17</vt:i4>
      </vt:variant>
    </vt:vector>
  </HeadingPairs>
  <TitlesOfParts>
    <vt:vector size="44" baseType="lpstr">
      <vt:lpstr>Avenir LT Pro 45 Book</vt:lpstr>
      <vt:lpstr>ＭＳ Ｐゴシック</vt:lpstr>
      <vt:lpstr>新細明體</vt:lpstr>
      <vt:lpstr>Segoe Pro</vt:lpstr>
      <vt:lpstr>Segoe Pro Light</vt:lpstr>
      <vt:lpstr>Arial</vt:lpstr>
      <vt:lpstr>Calibri</vt:lpstr>
      <vt:lpstr>Consolas</vt:lpstr>
      <vt:lpstr>Segoe UI</vt:lpstr>
      <vt:lpstr>Segoe UI Light</vt:lpstr>
      <vt:lpstr>Segoe UI Semibold</vt:lpstr>
      <vt:lpstr>Segoe UI Semilight</vt:lpstr>
      <vt:lpstr>Webdings</vt:lpstr>
      <vt:lpstr>Wingdings</vt:lpstr>
      <vt:lpstr>WPC2016</vt:lpstr>
      <vt:lpstr>Server and Cloud 2013</vt:lpstr>
      <vt:lpstr>1_COLOR TEMPLATE</vt:lpstr>
      <vt:lpstr>7_3-30680_Worldwide Partner Conference 2015 </vt:lpstr>
      <vt:lpstr>1_Windows Azure</vt:lpstr>
      <vt:lpstr>1_5-30629_Build_Template_WHITE</vt:lpstr>
      <vt:lpstr>1_Server and Cloud 2013</vt:lpstr>
      <vt:lpstr>2_COLOR TEMPLATE</vt:lpstr>
      <vt:lpstr>FY17 EMPOWER Campaign Theme</vt:lpstr>
      <vt:lpstr>3-30410_WPC_Breakout_Template_16x9</vt:lpstr>
      <vt:lpstr>3_COLOR TEMPLATE</vt:lpstr>
      <vt:lpstr>5-50033_TR23_BO_CT_Template</vt:lpstr>
      <vt:lpstr>think-cell Slide</vt:lpstr>
      <vt:lpstr>Connected Device Studio  Skill Transfer Workshop </vt:lpstr>
      <vt:lpstr>Content</vt:lpstr>
      <vt:lpstr>Architecture</vt:lpstr>
      <vt:lpstr>DB Schema Overview </vt:lpstr>
      <vt:lpstr>DB Schema – Core Entities </vt:lpstr>
      <vt:lpstr>DB Schema – Employee and UserGroup </vt:lpstr>
      <vt:lpstr>DB Schema – IoT Device &amp; Message </vt:lpstr>
      <vt:lpstr>DB Schema – Widget &amp; Dashboard </vt:lpstr>
      <vt:lpstr>DB Schema – Alarm Rule &amp; Action </vt:lpstr>
      <vt:lpstr>DB Schema – Others Tables </vt:lpstr>
      <vt:lpstr>DB View: UsageLogSumByDay</vt:lpstr>
      <vt:lpstr>DB Trigger: after Insert Company</vt:lpstr>
      <vt:lpstr>DB Trigger: after Insert Factory</vt:lpstr>
      <vt:lpstr>DB Trigger: after Insert Dashboard</vt:lpstr>
      <vt:lpstr>DB Trigger: after delete Factory</vt:lpstr>
      <vt:lpstr>DB Trigger: after insert MessageCatalog</vt:lpstr>
      <vt:lpstr>Section 2 DB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Certified for IoT</dc:title>
  <dc:creator>Molly He</dc:creator>
  <cp:lastModifiedBy>Kevin Kao</cp:lastModifiedBy>
  <cp:revision>602</cp:revision>
  <dcterms:created xsi:type="dcterms:W3CDTF">2016-10-18T07:42:08Z</dcterms:created>
  <dcterms:modified xsi:type="dcterms:W3CDTF">2017-06-16T00:53:54Z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0x010100A0CECEFB3E0A9A4BBFD2DD37E9D0963B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kevika@microsoft.com</vt:lpwstr>
  </property>
  <property fmtid="{D5CDD505-2E9C-101B-9397-08002B2CF9AE}" pid="7" name="MSIP_Label_f42aa342-8706-4288-bd11-ebb85995028c_SetDate">
    <vt:lpwstr>2017-05-02T23:09:07.8022786+08:00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